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03"/>
  </p:notesMasterIdLst>
  <p:sldIdLst>
    <p:sldId id="256" r:id="rId2"/>
    <p:sldId id="326" r:id="rId3"/>
    <p:sldId id="327" r:id="rId4"/>
    <p:sldId id="328" r:id="rId5"/>
    <p:sldId id="329" r:id="rId6"/>
    <p:sldId id="272" r:id="rId7"/>
    <p:sldId id="258" r:id="rId8"/>
    <p:sldId id="262" r:id="rId9"/>
    <p:sldId id="265" r:id="rId10"/>
    <p:sldId id="267" r:id="rId11"/>
    <p:sldId id="271" r:id="rId12"/>
    <p:sldId id="273" r:id="rId13"/>
    <p:sldId id="330" r:id="rId14"/>
    <p:sldId id="476" r:id="rId15"/>
    <p:sldId id="478" r:id="rId16"/>
    <p:sldId id="343" r:id="rId17"/>
    <p:sldId id="384" r:id="rId18"/>
    <p:sldId id="393" r:id="rId19"/>
    <p:sldId id="334" r:id="rId20"/>
    <p:sldId id="477" r:id="rId21"/>
    <p:sldId id="495" r:id="rId22"/>
    <p:sldId id="497" r:id="rId23"/>
    <p:sldId id="498" r:id="rId24"/>
    <p:sldId id="570" r:id="rId25"/>
    <p:sldId id="593" r:id="rId26"/>
    <p:sldId id="309" r:id="rId27"/>
    <p:sldId id="506" r:id="rId28"/>
    <p:sldId id="507" r:id="rId29"/>
    <p:sldId id="508" r:id="rId30"/>
    <p:sldId id="572" r:id="rId31"/>
    <p:sldId id="571" r:id="rId32"/>
    <p:sldId id="594" r:id="rId33"/>
    <p:sldId id="340" r:id="rId34"/>
    <p:sldId id="512" r:id="rId35"/>
    <p:sldId id="513" r:id="rId36"/>
    <p:sldId id="595" r:id="rId37"/>
    <p:sldId id="529" r:id="rId38"/>
    <p:sldId id="531" r:id="rId39"/>
    <p:sldId id="596" r:id="rId40"/>
    <p:sldId id="597" r:id="rId41"/>
    <p:sldId id="598" r:id="rId42"/>
    <p:sldId id="599" r:id="rId43"/>
    <p:sldId id="600" r:id="rId44"/>
    <p:sldId id="606" r:id="rId45"/>
    <p:sldId id="315" r:id="rId46"/>
    <p:sldId id="522" r:id="rId47"/>
    <p:sldId id="521" r:id="rId48"/>
    <p:sldId id="524" r:id="rId49"/>
    <p:sldId id="525" r:id="rId50"/>
    <p:sldId id="526" r:id="rId51"/>
    <p:sldId id="527" r:id="rId52"/>
    <p:sldId id="601" r:id="rId53"/>
    <p:sldId id="533" r:id="rId54"/>
    <p:sldId id="542" r:id="rId55"/>
    <p:sldId id="543" r:id="rId56"/>
    <p:sldId id="544" r:id="rId57"/>
    <p:sldId id="545" r:id="rId58"/>
    <p:sldId id="546" r:id="rId59"/>
    <p:sldId id="548" r:id="rId60"/>
    <p:sldId id="602" r:id="rId61"/>
    <p:sldId id="603" r:id="rId62"/>
    <p:sldId id="605" r:id="rId63"/>
    <p:sldId id="604" r:id="rId64"/>
    <p:sldId id="503" r:id="rId65"/>
    <p:sldId id="311" r:id="rId66"/>
    <p:sldId id="577" r:id="rId67"/>
    <p:sldId id="578" r:id="rId68"/>
    <p:sldId id="610" r:id="rId69"/>
    <p:sldId id="485" r:id="rId70"/>
    <p:sldId id="549" r:id="rId71"/>
    <p:sldId id="550" r:id="rId72"/>
    <p:sldId id="552" r:id="rId73"/>
    <p:sldId id="607" r:id="rId74"/>
    <p:sldId id="608" r:id="rId75"/>
    <p:sldId id="609" r:id="rId76"/>
    <p:sldId id="611" r:id="rId77"/>
    <p:sldId id="363" r:id="rId78"/>
    <p:sldId id="555" r:id="rId79"/>
    <p:sldId id="556" r:id="rId80"/>
    <p:sldId id="580" r:id="rId81"/>
    <p:sldId id="612" r:id="rId82"/>
    <p:sldId id="613" r:id="rId83"/>
    <p:sldId id="614" r:id="rId84"/>
    <p:sldId id="615" r:id="rId85"/>
    <p:sldId id="616" r:id="rId86"/>
    <p:sldId id="617" r:id="rId87"/>
    <p:sldId id="618" r:id="rId88"/>
    <p:sldId id="558" r:id="rId89"/>
    <p:sldId id="559" r:id="rId90"/>
    <p:sldId id="560" r:id="rId91"/>
    <p:sldId id="561" r:id="rId92"/>
    <p:sldId id="583" r:id="rId93"/>
    <p:sldId id="584" r:id="rId94"/>
    <p:sldId id="591" r:id="rId95"/>
    <p:sldId id="563" r:id="rId96"/>
    <p:sldId id="586" r:id="rId97"/>
    <p:sldId id="587" r:id="rId98"/>
    <p:sldId id="588" r:id="rId99"/>
    <p:sldId id="567" r:id="rId100"/>
    <p:sldId id="590" r:id="rId101"/>
    <p:sldId id="592" r:id="rId102"/>
  </p:sldIdLst>
  <p:sldSz cx="12192000" cy="6858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DF40455-88E9-4850-9E9E-BC57C828483A}">
          <p14:sldIdLst>
            <p14:sldId id="256"/>
            <p14:sldId id="326"/>
            <p14:sldId id="327"/>
            <p14:sldId id="328"/>
            <p14:sldId id="329"/>
            <p14:sldId id="272"/>
            <p14:sldId id="258"/>
            <p14:sldId id="262"/>
            <p14:sldId id="265"/>
            <p14:sldId id="267"/>
            <p14:sldId id="271"/>
            <p14:sldId id="273"/>
            <p14:sldId id="330"/>
            <p14:sldId id="476"/>
            <p14:sldId id="478"/>
            <p14:sldId id="343"/>
            <p14:sldId id="384"/>
            <p14:sldId id="393"/>
            <p14:sldId id="334"/>
            <p14:sldId id="477"/>
            <p14:sldId id="495"/>
            <p14:sldId id="497"/>
            <p14:sldId id="498"/>
            <p14:sldId id="570"/>
            <p14:sldId id="593"/>
            <p14:sldId id="309"/>
            <p14:sldId id="506"/>
            <p14:sldId id="507"/>
            <p14:sldId id="508"/>
            <p14:sldId id="572"/>
            <p14:sldId id="571"/>
            <p14:sldId id="594"/>
            <p14:sldId id="340"/>
            <p14:sldId id="512"/>
            <p14:sldId id="513"/>
            <p14:sldId id="595"/>
            <p14:sldId id="529"/>
            <p14:sldId id="531"/>
            <p14:sldId id="596"/>
            <p14:sldId id="597"/>
            <p14:sldId id="598"/>
            <p14:sldId id="599"/>
            <p14:sldId id="600"/>
            <p14:sldId id="606"/>
            <p14:sldId id="315"/>
            <p14:sldId id="522"/>
            <p14:sldId id="521"/>
            <p14:sldId id="524"/>
            <p14:sldId id="525"/>
            <p14:sldId id="526"/>
            <p14:sldId id="527"/>
            <p14:sldId id="601"/>
            <p14:sldId id="533"/>
            <p14:sldId id="542"/>
            <p14:sldId id="543"/>
            <p14:sldId id="544"/>
            <p14:sldId id="545"/>
            <p14:sldId id="546"/>
            <p14:sldId id="548"/>
            <p14:sldId id="602"/>
            <p14:sldId id="603"/>
            <p14:sldId id="605"/>
            <p14:sldId id="604"/>
            <p14:sldId id="503"/>
            <p14:sldId id="311"/>
            <p14:sldId id="577"/>
            <p14:sldId id="578"/>
            <p14:sldId id="610"/>
            <p14:sldId id="485"/>
            <p14:sldId id="549"/>
            <p14:sldId id="550"/>
            <p14:sldId id="552"/>
            <p14:sldId id="607"/>
            <p14:sldId id="608"/>
            <p14:sldId id="609"/>
            <p14:sldId id="611"/>
            <p14:sldId id="363"/>
            <p14:sldId id="555"/>
            <p14:sldId id="556"/>
            <p14:sldId id="580"/>
            <p14:sldId id="612"/>
            <p14:sldId id="613"/>
            <p14:sldId id="614"/>
            <p14:sldId id="615"/>
            <p14:sldId id="616"/>
            <p14:sldId id="617"/>
            <p14:sldId id="618"/>
            <p14:sldId id="558"/>
            <p14:sldId id="559"/>
            <p14:sldId id="560"/>
            <p14:sldId id="561"/>
            <p14:sldId id="583"/>
            <p14:sldId id="584"/>
            <p14:sldId id="591"/>
            <p14:sldId id="563"/>
            <p14:sldId id="586"/>
            <p14:sldId id="587"/>
            <p14:sldId id="588"/>
            <p14:sldId id="567"/>
            <p14:sldId id="590"/>
            <p14:sldId id="5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FF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3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8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tableStyles" Target="tableStyle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media/image1.jp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4B664-1A09-4A6E-B8F0-4367ACC120AD}" type="datetimeFigureOut">
              <a:rPr lang="it-IT" smtClean="0"/>
              <a:t>21/03/2022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C1862F-C6CF-44B8-AFFC-BE3EB560BD4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6152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5ACC5-36D2-42F2-B93C-5256FC2B40C0}" type="datetime1">
              <a:rPr lang="it-IT" smtClean="0"/>
              <a:t>21/03/2022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6074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C168A-1AF3-4020-A9E7-AB8B86599852}" type="datetime1">
              <a:rPr lang="it-IT" smtClean="0"/>
              <a:t>21/03/2022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2308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287BE-27BC-4C19-A826-218BA618EC67}" type="datetime1">
              <a:rPr lang="it-IT" smtClean="0"/>
              <a:t>21/03/2022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3328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10CBA-F4D5-44D3-831E-5DC8367F6A75}" type="datetime1">
              <a:rPr lang="it-IT" smtClean="0"/>
              <a:t>21/03/2022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3121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E0244-1DA5-4DE4-9BB5-28D18003FFAF}" type="datetime1">
              <a:rPr lang="it-IT" smtClean="0"/>
              <a:t>21/03/2022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7124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D7F7C-5F3E-498A-83A4-C129E98D3C53}" type="datetime1">
              <a:rPr lang="it-IT" smtClean="0"/>
              <a:t>21/03/2022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5444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BF11D-B980-4080-8138-FFD51DDE0E5A}" type="datetime1">
              <a:rPr lang="it-IT" smtClean="0"/>
              <a:t>21/03/2022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0422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297B2-577C-4947-8EFE-B71C569508DB}" type="datetime1">
              <a:rPr lang="it-IT" smtClean="0"/>
              <a:t>21/03/2022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2827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9D2F8-EB05-463D-A7EB-143C45B10ED6}" type="datetime1">
              <a:rPr lang="it-IT" smtClean="0"/>
              <a:t>21/03/2022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6184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49F0D-5E70-4DBD-9A9C-D366DB80DE56}" type="datetime1">
              <a:rPr lang="it-IT" smtClean="0"/>
              <a:t>21/03/2022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06762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7B4A3-1092-4559-AA2A-68F367E9B94A}" type="datetime1">
              <a:rPr lang="it-IT" smtClean="0"/>
              <a:t>21/03/2022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0893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FD5AD4-ECC0-4BBA-BD8C-1C5CFDF17E78}" type="datetime1">
              <a:rPr lang="it-IT" smtClean="0"/>
              <a:t>21/03/2022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4726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ology.org/interpret-glm-output-in-r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6.png"/></Relationships>
</file>

<file path=ppt/slides/_rels/slide1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png"/><Relationship Id="rId3" Type="http://schemas.openxmlformats.org/officeDocument/2006/relationships/image" Target="../media/image35.png"/><Relationship Id="rId7" Type="http://schemas.openxmlformats.org/officeDocument/2006/relationships/image" Target="../media/image105.png"/><Relationship Id="rId12" Type="http://schemas.openxmlformats.org/officeDocument/2006/relationships/image" Target="../media/image147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4.png"/><Relationship Id="rId11" Type="http://schemas.openxmlformats.org/officeDocument/2006/relationships/image" Target="../media/image136.png"/><Relationship Id="rId5" Type="http://schemas.openxmlformats.org/officeDocument/2006/relationships/image" Target="../media/image72.png"/><Relationship Id="rId10" Type="http://schemas.openxmlformats.org/officeDocument/2006/relationships/image" Target="../media/image120.png"/><Relationship Id="rId4" Type="http://schemas.openxmlformats.org/officeDocument/2006/relationships/image" Target="../media/image57.png"/><Relationship Id="rId9" Type="http://schemas.openxmlformats.org/officeDocument/2006/relationships/image" Target="../media/image13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utstat.toronto.edu/~brunner/oldclass/appliedf11/handouts/2101f11StepwiseLogisticR.pdf" TargetMode="External"/><Relationship Id="rId2" Type="http://schemas.openxmlformats.org/officeDocument/2006/relationships/hyperlink" Target="https://www.rdocumentation.org/packages/stats/versions/3.6.2/topics/step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rdocumentation.org/packages/MuMIn/versions/1.43.6/topics/dredge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5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2.png"/><Relationship Id="rId4" Type="http://schemas.openxmlformats.org/officeDocument/2006/relationships/image" Target="../media/image57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4.png"/><Relationship Id="rId5" Type="http://schemas.openxmlformats.org/officeDocument/2006/relationships/image" Target="../media/image72.png"/><Relationship Id="rId4" Type="http://schemas.openxmlformats.org/officeDocument/2006/relationships/image" Target="../media/image57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6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8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1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94.png"/><Relationship Id="rId4" Type="http://schemas.openxmlformats.org/officeDocument/2006/relationships/image" Target="../media/image93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97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7" Type="http://schemas.openxmlformats.org/officeDocument/2006/relationships/image" Target="../media/image97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4.png"/><Relationship Id="rId5" Type="http://schemas.openxmlformats.org/officeDocument/2006/relationships/image" Target="../media/image72.png"/><Relationship Id="rId4" Type="http://schemas.openxmlformats.org/officeDocument/2006/relationships/image" Target="../media/image57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3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5.png"/><Relationship Id="rId4" Type="http://schemas.openxmlformats.org/officeDocument/2006/relationships/image" Target="../media/image104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109.png"/><Relationship Id="rId4" Type="http://schemas.openxmlformats.org/officeDocument/2006/relationships/image" Target="../media/image108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png"/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.png"/><Relationship Id="rId3" Type="http://schemas.openxmlformats.org/officeDocument/2006/relationships/image" Target="../media/image42.png"/><Relationship Id="rId7" Type="http://schemas.openxmlformats.org/officeDocument/2006/relationships/image" Target="../media/image97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4.png"/><Relationship Id="rId5" Type="http://schemas.openxmlformats.org/officeDocument/2006/relationships/image" Target="../media/image72.png"/><Relationship Id="rId4" Type="http://schemas.openxmlformats.org/officeDocument/2006/relationships/image" Target="../media/image57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5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7.png"/><Relationship Id="rId4" Type="http://schemas.openxmlformats.org/officeDocument/2006/relationships/image" Target="../media/image1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9.png"/></Relationships>
</file>

<file path=ppt/slides/_rels/slide8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.png"/><Relationship Id="rId3" Type="http://schemas.openxmlformats.org/officeDocument/2006/relationships/image" Target="../media/image42.png"/><Relationship Id="rId7" Type="http://schemas.openxmlformats.org/officeDocument/2006/relationships/image" Target="../media/image97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4.png"/><Relationship Id="rId5" Type="http://schemas.openxmlformats.org/officeDocument/2006/relationships/image" Target="../media/image72.png"/><Relationship Id="rId10" Type="http://schemas.openxmlformats.org/officeDocument/2006/relationships/image" Target="../media/image120.png"/><Relationship Id="rId4" Type="http://schemas.openxmlformats.org/officeDocument/2006/relationships/image" Target="../media/image57.png"/><Relationship Id="rId9" Type="http://schemas.openxmlformats.org/officeDocument/2006/relationships/image" Target="../media/image119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24.pn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8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7" Type="http://schemas.openxmlformats.org/officeDocument/2006/relationships/image" Target="../media/image13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3.png"/><Relationship Id="rId5" Type="http://schemas.openxmlformats.org/officeDocument/2006/relationships/image" Target="../media/image132.png"/><Relationship Id="rId4" Type="http://schemas.openxmlformats.org/officeDocument/2006/relationships/image" Target="../media/image131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3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6.png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png"/><Relationship Id="rId3" Type="http://schemas.openxmlformats.org/officeDocument/2006/relationships/image" Target="../media/image35.png"/><Relationship Id="rId7" Type="http://schemas.openxmlformats.org/officeDocument/2006/relationships/image" Target="../media/image105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4.png"/><Relationship Id="rId11" Type="http://schemas.openxmlformats.org/officeDocument/2006/relationships/image" Target="../media/image136.png"/><Relationship Id="rId5" Type="http://schemas.openxmlformats.org/officeDocument/2006/relationships/image" Target="../media/image72.png"/><Relationship Id="rId10" Type="http://schemas.openxmlformats.org/officeDocument/2006/relationships/image" Target="../media/image120.png"/><Relationship Id="rId4" Type="http://schemas.openxmlformats.org/officeDocument/2006/relationships/image" Target="../media/image57.png"/><Relationship Id="rId9" Type="http://schemas.openxmlformats.org/officeDocument/2006/relationships/image" Target="../media/image138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1.png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3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739E24F-75E2-41AB-8E13-C935A9BB4B34}"/>
              </a:ext>
            </a:extLst>
          </p:cNvPr>
          <p:cNvSpPr/>
          <p:nvPr/>
        </p:nvSpPr>
        <p:spPr>
          <a:xfrm>
            <a:off x="4581542" y="128449"/>
            <a:ext cx="3028922" cy="490879"/>
          </a:xfrm>
          <a:prstGeom prst="rect">
            <a:avLst/>
          </a:prstGeom>
          <a:noFill/>
        </p:spPr>
        <p:txBody>
          <a:bodyPr wrap="none" lIns="28932" tIns="14466" rIns="28932" bIns="14466">
            <a:spAutoFit/>
          </a:bodyPr>
          <a:lstStyle/>
          <a:p>
            <a:pPr algn="ctr"/>
            <a:r>
              <a:rPr lang="en-US" sz="3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Methods and goals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A22A2B-0152-4C7B-91B3-F9CE95F778A1}"/>
              </a:ext>
            </a:extLst>
          </p:cNvPr>
          <p:cNvSpPr txBox="1"/>
          <p:nvPr/>
        </p:nvSpPr>
        <p:spPr>
          <a:xfrm>
            <a:off x="99646" y="619326"/>
            <a:ext cx="12022016" cy="206210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it-IT" sz="1600" dirty="0"/>
              <a:t>METHODS: </a:t>
            </a:r>
          </a:p>
          <a:p>
            <a:r>
              <a:rPr lang="it-IT" sz="1600" dirty="0"/>
              <a:t>Sampling of 240 1year </a:t>
            </a:r>
            <a:r>
              <a:rPr lang="it-IT" sz="1600" dirty="0" err="1"/>
              <a:t>old</a:t>
            </a:r>
            <a:r>
              <a:rPr lang="it-IT" sz="1600" dirty="0"/>
              <a:t> </a:t>
            </a:r>
            <a:r>
              <a:rPr lang="it-IT" sz="1600" dirty="0" err="1"/>
              <a:t>shoots</a:t>
            </a:r>
            <a:r>
              <a:rPr lang="it-IT" sz="1600" dirty="0"/>
              <a:t> (</a:t>
            </a:r>
            <a:r>
              <a:rPr lang="it-IT" sz="1600" dirty="0">
                <a:highlight>
                  <a:srgbClr val="FFFF00"/>
                </a:highlight>
              </a:rPr>
              <a:t>120 from </a:t>
            </a:r>
            <a:r>
              <a:rPr lang="it-IT" sz="1600" dirty="0" err="1">
                <a:highlight>
                  <a:srgbClr val="FFFF00"/>
                </a:highlight>
              </a:rPr>
              <a:t>own-rooted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/>
              <a:t>plant</a:t>
            </a:r>
            <a:r>
              <a:rPr lang="it-IT" sz="1600" dirty="0"/>
              <a:t>; and 120 from </a:t>
            </a:r>
            <a:r>
              <a:rPr lang="it-IT" sz="1600" dirty="0" err="1"/>
              <a:t>grafted</a:t>
            </a:r>
            <a:r>
              <a:rPr lang="it-IT" sz="1600" dirty="0"/>
              <a:t> </a:t>
            </a:r>
            <a:r>
              <a:rPr lang="it-IT" sz="1600" dirty="0" err="1"/>
              <a:t>ones</a:t>
            </a:r>
            <a:r>
              <a:rPr lang="it-IT" sz="1600" dirty="0"/>
              <a:t>)</a:t>
            </a:r>
          </a:p>
          <a:p>
            <a:pPr marL="160738" indent="-160738">
              <a:buFont typeface="Arial" panose="020B0604020202020204" pitchFamily="34" charset="0"/>
              <a:buChar char="•"/>
            </a:pPr>
            <a:r>
              <a:rPr lang="it-IT" sz="1600" dirty="0"/>
              <a:t>2020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 err="1"/>
              <a:t>Biometric</a:t>
            </a:r>
            <a:r>
              <a:rPr lang="it-IT" sz="1600" dirty="0"/>
              <a:t> </a:t>
            </a:r>
            <a:r>
              <a:rPr lang="it-IT" sz="1600" dirty="0" err="1"/>
              <a:t>measures</a:t>
            </a:r>
            <a:r>
              <a:rPr lang="it-IT" sz="1600" dirty="0"/>
              <a:t> </a:t>
            </a:r>
            <a:r>
              <a:rPr lang="it-IT" sz="1600" dirty="0" err="1"/>
              <a:t>at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</a:t>
            </a:r>
            <a:r>
              <a:rPr lang="it-IT" sz="1600" dirty="0" err="1"/>
              <a:t>level</a:t>
            </a:r>
            <a:r>
              <a:rPr lang="it-IT" sz="1600" dirty="0"/>
              <a:t> (</a:t>
            </a:r>
            <a:r>
              <a:rPr lang="it-IT" sz="1600" dirty="0" err="1"/>
              <a:t>diameter</a:t>
            </a:r>
            <a:r>
              <a:rPr lang="it-IT" sz="1600" dirty="0"/>
              <a:t>, </a:t>
            </a:r>
            <a:r>
              <a:rPr lang="it-IT" sz="1600" dirty="0" err="1"/>
              <a:t>length</a:t>
            </a:r>
            <a:r>
              <a:rPr lang="it-IT" sz="1600" dirty="0"/>
              <a:t>, </a:t>
            </a:r>
            <a:r>
              <a:rPr lang="it-IT" sz="1600" dirty="0" err="1"/>
              <a:t>number</a:t>
            </a:r>
            <a:r>
              <a:rPr lang="it-IT" sz="1600" dirty="0"/>
              <a:t> of </a:t>
            </a:r>
            <a:r>
              <a:rPr lang="it-IT" sz="1600" dirty="0" err="1"/>
              <a:t>nodes</a:t>
            </a:r>
            <a:r>
              <a:rPr lang="it-IT" sz="1600" dirty="0"/>
              <a:t>) of </a:t>
            </a:r>
            <a:r>
              <a:rPr lang="it-IT" sz="1600" b="1" dirty="0"/>
              <a:t>1 </a:t>
            </a:r>
            <a:r>
              <a:rPr lang="it-IT" sz="1600" b="1" dirty="0" err="1"/>
              <a:t>year</a:t>
            </a:r>
            <a:r>
              <a:rPr lang="it-IT" sz="1600" b="1" dirty="0"/>
              <a:t> </a:t>
            </a:r>
            <a:r>
              <a:rPr lang="it-IT" sz="1600" b="1" dirty="0" err="1"/>
              <a:t>old</a:t>
            </a:r>
            <a:r>
              <a:rPr lang="it-IT" sz="1600" b="1" dirty="0"/>
              <a:t> </a:t>
            </a:r>
            <a:r>
              <a:rPr lang="it-IT" sz="1600" b="1" dirty="0" err="1"/>
              <a:t>shoots</a:t>
            </a:r>
            <a:r>
              <a:rPr lang="it-IT" sz="1600" b="1" dirty="0"/>
              <a:t> (</a:t>
            </a:r>
            <a:r>
              <a:rPr lang="it-IT" sz="1600" b="1" dirty="0" err="1"/>
              <a:t>parent</a:t>
            </a:r>
            <a:r>
              <a:rPr lang="it-IT" sz="1600" b="1" dirty="0"/>
              <a:t>)</a:t>
            </a:r>
            <a:r>
              <a:rPr lang="it-IT" sz="1600" dirty="0"/>
              <a:t>;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/>
              <a:t>Qualitative </a:t>
            </a:r>
            <a:r>
              <a:rPr lang="it-IT" sz="1600" dirty="0" err="1"/>
              <a:t>measures</a:t>
            </a:r>
            <a:r>
              <a:rPr lang="it-IT" sz="1600" dirty="0"/>
              <a:t> </a:t>
            </a:r>
            <a:r>
              <a:rPr lang="it-IT" sz="1600" dirty="0" err="1"/>
              <a:t>at</a:t>
            </a:r>
            <a:r>
              <a:rPr lang="it-IT" sz="1600" dirty="0"/>
              <a:t> </a:t>
            </a:r>
            <a:r>
              <a:rPr lang="it-IT" sz="1600" dirty="0" err="1"/>
              <a:t>node</a:t>
            </a:r>
            <a:r>
              <a:rPr lang="it-IT" sz="1600" dirty="0"/>
              <a:t> </a:t>
            </a:r>
            <a:r>
              <a:rPr lang="it-IT" sz="1600" dirty="0" err="1"/>
              <a:t>level</a:t>
            </a:r>
            <a:r>
              <a:rPr lang="it-IT" sz="1600" dirty="0"/>
              <a:t> (</a:t>
            </a:r>
            <a:r>
              <a:rPr lang="it-IT" sz="1600" dirty="0" err="1"/>
              <a:t>type</a:t>
            </a:r>
            <a:r>
              <a:rPr lang="it-IT" sz="1600" dirty="0"/>
              <a:t> of </a:t>
            </a:r>
            <a:r>
              <a:rPr lang="it-IT" sz="1600" dirty="0" err="1"/>
              <a:t>bud</a:t>
            </a:r>
            <a:r>
              <a:rPr lang="it-IT" sz="1600" dirty="0"/>
              <a:t>/</a:t>
            </a:r>
            <a:r>
              <a:rPr lang="it-IT" sz="1600" dirty="0" err="1"/>
              <a:t>sylleptic</a:t>
            </a:r>
            <a:r>
              <a:rPr lang="it-IT" sz="1600" dirty="0"/>
              <a:t> (M= mixed, C=</a:t>
            </a:r>
            <a:r>
              <a:rPr lang="it-IT" sz="1600" dirty="0" err="1"/>
              <a:t>catkin</a:t>
            </a:r>
            <a:r>
              <a:rPr lang="it-IT" sz="1600" dirty="0"/>
              <a:t>, V=vegetative, B=blind) of the </a:t>
            </a:r>
            <a:r>
              <a:rPr lang="it-IT" sz="1600" b="1" dirty="0" err="1"/>
              <a:t>same</a:t>
            </a:r>
            <a:r>
              <a:rPr lang="it-IT" sz="1600" b="1" dirty="0"/>
              <a:t> 1 </a:t>
            </a:r>
            <a:r>
              <a:rPr lang="it-IT" sz="1600" b="1" dirty="0" err="1"/>
              <a:t>year</a:t>
            </a:r>
            <a:r>
              <a:rPr lang="it-IT" sz="1600" b="1" dirty="0"/>
              <a:t> </a:t>
            </a:r>
            <a:r>
              <a:rPr lang="it-IT" sz="1600" b="1" dirty="0" err="1"/>
              <a:t>old</a:t>
            </a:r>
            <a:r>
              <a:rPr lang="it-IT" sz="1600" b="1" dirty="0"/>
              <a:t> </a:t>
            </a:r>
            <a:r>
              <a:rPr lang="it-IT" sz="1600" b="1" dirty="0" err="1"/>
              <a:t>shoots</a:t>
            </a:r>
            <a:endParaRPr lang="it-IT" sz="1600" dirty="0"/>
          </a:p>
          <a:p>
            <a:pPr marL="192885" indent="-192885">
              <a:buFont typeface="Arial" panose="020B0604020202020204" pitchFamily="34" charset="0"/>
              <a:buChar char="•"/>
            </a:pPr>
            <a:r>
              <a:rPr lang="it-IT" sz="1600" dirty="0"/>
              <a:t>2021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 err="1"/>
              <a:t>Biometric</a:t>
            </a:r>
            <a:r>
              <a:rPr lang="it-IT" sz="1600" dirty="0"/>
              <a:t> </a:t>
            </a:r>
            <a:r>
              <a:rPr lang="it-IT" sz="1600" dirty="0" err="1"/>
              <a:t>measures</a:t>
            </a:r>
            <a:r>
              <a:rPr lang="it-IT" sz="1600" dirty="0"/>
              <a:t> </a:t>
            </a:r>
            <a:r>
              <a:rPr lang="it-IT" sz="1600" dirty="0" err="1"/>
              <a:t>at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</a:t>
            </a:r>
            <a:r>
              <a:rPr lang="it-IT" sz="1600" dirty="0" err="1"/>
              <a:t>level</a:t>
            </a:r>
            <a:r>
              <a:rPr lang="it-IT" sz="1600" dirty="0"/>
              <a:t> (</a:t>
            </a:r>
            <a:r>
              <a:rPr lang="it-IT" sz="1600" dirty="0" err="1"/>
              <a:t>diameter</a:t>
            </a:r>
            <a:r>
              <a:rPr lang="it-IT" sz="1600" dirty="0"/>
              <a:t>, </a:t>
            </a:r>
            <a:r>
              <a:rPr lang="it-IT" sz="1600" dirty="0" err="1"/>
              <a:t>length</a:t>
            </a:r>
            <a:r>
              <a:rPr lang="it-IT" sz="1600" dirty="0"/>
              <a:t>, </a:t>
            </a:r>
            <a:r>
              <a:rPr lang="it-IT" sz="1600" dirty="0" err="1"/>
              <a:t>number</a:t>
            </a:r>
            <a:r>
              <a:rPr lang="it-IT" sz="1600" dirty="0"/>
              <a:t> of </a:t>
            </a:r>
            <a:r>
              <a:rPr lang="it-IT" sz="1600" dirty="0" err="1"/>
              <a:t>nodes</a:t>
            </a:r>
            <a:r>
              <a:rPr lang="it-IT" sz="1600" dirty="0"/>
              <a:t>) of </a:t>
            </a:r>
            <a:r>
              <a:rPr lang="it-IT" sz="1600" b="1" dirty="0"/>
              <a:t>1 </a:t>
            </a:r>
            <a:r>
              <a:rPr lang="it-IT" sz="1600" b="1" dirty="0" err="1"/>
              <a:t>year</a:t>
            </a:r>
            <a:r>
              <a:rPr lang="it-IT" sz="1600" b="1" dirty="0"/>
              <a:t> </a:t>
            </a:r>
            <a:r>
              <a:rPr lang="it-IT" sz="1600" b="1" dirty="0" err="1"/>
              <a:t>old</a:t>
            </a:r>
            <a:r>
              <a:rPr lang="it-IT" sz="1600" b="1" dirty="0"/>
              <a:t> </a:t>
            </a:r>
            <a:r>
              <a:rPr lang="it-IT" sz="1600" b="1" dirty="0" err="1"/>
              <a:t>shoots</a:t>
            </a:r>
            <a:r>
              <a:rPr lang="it-IT" sz="1600" b="1" dirty="0"/>
              <a:t> </a:t>
            </a:r>
            <a:r>
              <a:rPr lang="it-IT" sz="1600" dirty="0"/>
              <a:t>(</a:t>
            </a:r>
            <a:r>
              <a:rPr lang="it-IT" sz="1600" dirty="0" err="1"/>
              <a:t>child</a:t>
            </a:r>
            <a:r>
              <a:rPr lang="it-IT" sz="1600" dirty="0"/>
              <a:t>) </a:t>
            </a:r>
            <a:r>
              <a:rPr lang="it-IT" sz="1600" dirty="0" err="1"/>
              <a:t>born</a:t>
            </a:r>
            <a:r>
              <a:rPr lang="it-IT" sz="1600" dirty="0"/>
              <a:t> from the </a:t>
            </a:r>
            <a:r>
              <a:rPr lang="it-IT" sz="1600" dirty="0" err="1"/>
              <a:t>parerent</a:t>
            </a:r>
            <a:r>
              <a:rPr lang="it-IT" sz="1600" dirty="0"/>
              <a:t>;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/>
              <a:t>Qualitative </a:t>
            </a:r>
            <a:r>
              <a:rPr lang="it-IT" sz="1600" dirty="0" err="1"/>
              <a:t>measures</a:t>
            </a:r>
            <a:r>
              <a:rPr lang="it-IT" sz="1600" dirty="0"/>
              <a:t> </a:t>
            </a:r>
            <a:r>
              <a:rPr lang="it-IT" sz="1600" dirty="0" err="1"/>
              <a:t>at</a:t>
            </a:r>
            <a:r>
              <a:rPr lang="it-IT" sz="1600" dirty="0"/>
              <a:t> </a:t>
            </a:r>
            <a:r>
              <a:rPr lang="it-IT" sz="1600" dirty="0" err="1"/>
              <a:t>node</a:t>
            </a:r>
            <a:r>
              <a:rPr lang="it-IT" sz="1600" dirty="0"/>
              <a:t> </a:t>
            </a:r>
            <a:r>
              <a:rPr lang="it-IT" sz="1600" dirty="0" err="1"/>
              <a:t>level</a:t>
            </a:r>
            <a:r>
              <a:rPr lang="it-IT" sz="1600" dirty="0"/>
              <a:t> (</a:t>
            </a:r>
            <a:r>
              <a:rPr lang="it-IT" sz="1600" dirty="0" err="1"/>
              <a:t>type</a:t>
            </a:r>
            <a:r>
              <a:rPr lang="it-IT" sz="1600" dirty="0"/>
              <a:t> of </a:t>
            </a:r>
            <a:r>
              <a:rPr lang="it-IT" sz="1600" dirty="0" err="1"/>
              <a:t>bud</a:t>
            </a:r>
            <a:r>
              <a:rPr lang="it-IT" sz="1600" dirty="0"/>
              <a:t>/</a:t>
            </a:r>
            <a:r>
              <a:rPr lang="it-IT" sz="1600" dirty="0" err="1"/>
              <a:t>sylleptic</a:t>
            </a:r>
            <a:r>
              <a:rPr lang="it-IT" sz="1600" dirty="0"/>
              <a:t> (M= mixed, C=</a:t>
            </a:r>
            <a:r>
              <a:rPr lang="it-IT" sz="1600" dirty="0" err="1"/>
              <a:t>catkin</a:t>
            </a:r>
            <a:r>
              <a:rPr lang="it-IT" sz="1600" dirty="0"/>
              <a:t>, V=vegetative, B=blind) of the </a:t>
            </a:r>
            <a:r>
              <a:rPr lang="it-IT" sz="1600" b="1" dirty="0" err="1"/>
              <a:t>same</a:t>
            </a:r>
            <a:r>
              <a:rPr lang="it-IT" sz="1600" b="1" dirty="0"/>
              <a:t> </a:t>
            </a:r>
            <a:r>
              <a:rPr lang="it-IT" sz="1600" b="1" dirty="0" err="1"/>
              <a:t>child</a:t>
            </a:r>
            <a:r>
              <a:rPr lang="it-IT" sz="1600" b="1" dirty="0"/>
              <a:t> </a:t>
            </a:r>
            <a:r>
              <a:rPr lang="it-IT" sz="1600" b="1" dirty="0" err="1"/>
              <a:t>shoots</a:t>
            </a:r>
            <a:endParaRPr lang="it-IT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D538B1-C829-4E60-A022-7C8AD37C2179}"/>
              </a:ext>
            </a:extLst>
          </p:cNvPr>
          <p:cNvSpPr txBox="1"/>
          <p:nvPr/>
        </p:nvSpPr>
        <p:spPr>
          <a:xfrm>
            <a:off x="84992" y="2780183"/>
            <a:ext cx="12022016" cy="255454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it-IT" sz="1600" dirty="0"/>
              <a:t>GOALS:</a:t>
            </a:r>
          </a:p>
          <a:p>
            <a:r>
              <a:rPr lang="it-IT" sz="1600" dirty="0"/>
              <a:t>The model of </a:t>
            </a:r>
            <a:r>
              <a:rPr lang="it-IT" sz="1600" dirty="0" err="1"/>
              <a:t>my</a:t>
            </a:r>
            <a:r>
              <a:rPr lang="it-IT" sz="1600" dirty="0"/>
              <a:t> dreams </a:t>
            </a:r>
            <a:r>
              <a:rPr lang="it-IT" sz="1600" dirty="0" err="1"/>
              <a:t>should</a:t>
            </a:r>
            <a:r>
              <a:rPr lang="it-IT" sz="1600" dirty="0"/>
              <a:t> </a:t>
            </a:r>
            <a:r>
              <a:rPr lang="it-IT" sz="1600" dirty="0" err="1"/>
              <a:t>answer</a:t>
            </a:r>
            <a:r>
              <a:rPr lang="it-IT" sz="1600" dirty="0"/>
              <a:t> </a:t>
            </a:r>
            <a:r>
              <a:rPr lang="it-IT" sz="1600" dirty="0" err="1"/>
              <a:t>those</a:t>
            </a:r>
            <a:r>
              <a:rPr lang="it-IT" sz="1600" dirty="0"/>
              <a:t> </a:t>
            </a:r>
            <a:r>
              <a:rPr lang="it-IT" sz="1600" dirty="0" err="1"/>
              <a:t>questions</a:t>
            </a:r>
            <a:r>
              <a:rPr lang="it-IT" sz="1600" dirty="0"/>
              <a:t>: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/>
              <a:t>How 1 </a:t>
            </a:r>
            <a:r>
              <a:rPr lang="it-IT" sz="1600" dirty="0" err="1"/>
              <a:t>yeard</a:t>
            </a:r>
            <a:r>
              <a:rPr lang="it-IT" sz="1600" dirty="0"/>
              <a:t> </a:t>
            </a:r>
            <a:r>
              <a:rPr lang="it-IT" sz="1600" dirty="0" err="1"/>
              <a:t>old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</a:t>
            </a:r>
            <a:r>
              <a:rPr lang="it-IT" sz="1600" dirty="0" err="1"/>
              <a:t>is</a:t>
            </a:r>
            <a:r>
              <a:rPr lang="it-IT" sz="1600" dirty="0"/>
              <a:t> </a:t>
            </a:r>
            <a:r>
              <a:rPr lang="it-IT" sz="1600" dirty="0" err="1"/>
              <a:t>composed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 err="1"/>
              <a:t>There</a:t>
            </a:r>
            <a:r>
              <a:rPr lang="it-IT" sz="1600" dirty="0"/>
              <a:t> are some zones of the </a:t>
            </a:r>
            <a:r>
              <a:rPr lang="it-IT" sz="1600" dirty="0" err="1"/>
              <a:t>same</a:t>
            </a:r>
            <a:r>
              <a:rPr lang="it-IT" sz="1600" dirty="0"/>
              <a:t> </a:t>
            </a:r>
            <a:r>
              <a:rPr lang="it-IT" sz="1600" dirty="0" err="1"/>
              <a:t>type</a:t>
            </a:r>
            <a:r>
              <a:rPr lang="it-IT" sz="1600" dirty="0"/>
              <a:t> of </a:t>
            </a:r>
            <a:r>
              <a:rPr lang="it-IT" sz="1600" dirty="0" err="1"/>
              <a:t>bud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 err="1"/>
              <a:t>There</a:t>
            </a:r>
            <a:r>
              <a:rPr lang="it-IT" sz="1600" dirty="0"/>
              <a:t> are </a:t>
            </a:r>
            <a:r>
              <a:rPr lang="it-IT" sz="1600" dirty="0" err="1"/>
              <a:t>difference</a:t>
            </a:r>
            <a:r>
              <a:rPr lang="it-IT" sz="1600" dirty="0"/>
              <a:t> in </a:t>
            </a:r>
            <a:r>
              <a:rPr lang="it-IT" sz="1600" dirty="0" err="1"/>
              <a:t>composition</a:t>
            </a:r>
            <a:r>
              <a:rPr lang="it-IT" sz="1600" dirty="0"/>
              <a:t> </a:t>
            </a:r>
            <a:r>
              <a:rPr lang="it-IT" sz="1600" dirty="0" err="1"/>
              <a:t>according</a:t>
            </a:r>
            <a:r>
              <a:rPr lang="it-IT" sz="1600" dirty="0"/>
              <a:t> to the </a:t>
            </a:r>
            <a:r>
              <a:rPr lang="it-IT" sz="1600" dirty="0" err="1"/>
              <a:t>length</a:t>
            </a:r>
            <a:r>
              <a:rPr lang="it-IT" sz="1600" dirty="0"/>
              <a:t> of the </a:t>
            </a:r>
            <a:r>
              <a:rPr lang="it-IT" sz="1600" dirty="0" err="1"/>
              <a:t>shoot</a:t>
            </a:r>
            <a:r>
              <a:rPr lang="it-IT" sz="1600" dirty="0"/>
              <a:t>?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/>
              <a:t>How </a:t>
            </a:r>
            <a:r>
              <a:rPr lang="it-IT" sz="1600" dirty="0" err="1"/>
              <a:t>is</a:t>
            </a:r>
            <a:r>
              <a:rPr lang="it-IT" sz="1600" dirty="0"/>
              <a:t> the </a:t>
            </a:r>
            <a:r>
              <a:rPr lang="it-IT" sz="1600" dirty="0" err="1"/>
              <a:t>behavior</a:t>
            </a:r>
            <a:r>
              <a:rPr lang="it-IT" sz="1600" dirty="0"/>
              <a:t> of </a:t>
            </a:r>
            <a:r>
              <a:rPr lang="it-IT" sz="1600" dirty="0" err="1"/>
              <a:t>lateral</a:t>
            </a:r>
            <a:r>
              <a:rPr lang="it-IT" sz="1600" dirty="0"/>
              <a:t> </a:t>
            </a:r>
            <a:r>
              <a:rPr lang="it-IT" sz="1600" dirty="0" err="1"/>
              <a:t>shoots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/>
              <a:t>How </a:t>
            </a:r>
            <a:r>
              <a:rPr lang="it-IT" sz="1600" dirty="0" err="1"/>
              <a:t>many</a:t>
            </a:r>
            <a:r>
              <a:rPr lang="it-IT" sz="1600" dirty="0"/>
              <a:t> of </a:t>
            </a:r>
            <a:r>
              <a:rPr lang="it-IT" sz="1600" dirty="0" err="1"/>
              <a:t>them</a:t>
            </a:r>
            <a:r>
              <a:rPr lang="it-IT" sz="1600" dirty="0"/>
              <a:t> </a:t>
            </a:r>
            <a:r>
              <a:rPr lang="it-IT" sz="1600" dirty="0" err="1"/>
              <a:t>developed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 err="1"/>
              <a:t>Where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/>
              <a:t>From </a:t>
            </a:r>
            <a:r>
              <a:rPr lang="it-IT" sz="1600" dirty="0" err="1"/>
              <a:t>which</a:t>
            </a:r>
            <a:r>
              <a:rPr lang="it-IT" sz="1600" dirty="0"/>
              <a:t> </a:t>
            </a:r>
            <a:r>
              <a:rPr lang="it-IT" sz="1600" dirty="0" err="1"/>
              <a:t>bud</a:t>
            </a:r>
            <a:r>
              <a:rPr lang="it-IT" sz="1600" dirty="0"/>
              <a:t>? (vegetative or mixed?)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 err="1"/>
              <a:t>how</a:t>
            </a:r>
            <a:r>
              <a:rPr lang="it-IT" sz="1600" dirty="0"/>
              <a:t> can </a:t>
            </a:r>
            <a:r>
              <a:rPr lang="it-IT" sz="1600" dirty="0" err="1"/>
              <a:t>we</a:t>
            </a:r>
            <a:r>
              <a:rPr lang="it-IT" sz="1600" dirty="0"/>
              <a:t> </a:t>
            </a:r>
            <a:r>
              <a:rPr lang="it-IT" sz="1600" dirty="0" err="1"/>
              <a:t>deal</a:t>
            </a:r>
            <a:r>
              <a:rPr lang="it-IT" sz="1600" dirty="0"/>
              <a:t> with multiple </a:t>
            </a:r>
            <a:r>
              <a:rPr lang="it-IT" sz="1600" dirty="0" err="1"/>
              <a:t>buds</a:t>
            </a:r>
            <a:r>
              <a:rPr lang="it-IT" sz="1600" dirty="0"/>
              <a:t> and multiple </a:t>
            </a:r>
            <a:r>
              <a:rPr lang="it-IT" sz="1600" dirty="0" err="1"/>
              <a:t>lateral</a:t>
            </a:r>
            <a:r>
              <a:rPr lang="it-IT" sz="1600" dirty="0"/>
              <a:t> </a:t>
            </a:r>
            <a:r>
              <a:rPr lang="it-IT" sz="1600" dirty="0" err="1"/>
              <a:t>shoots</a:t>
            </a:r>
            <a:r>
              <a:rPr lang="it-IT" sz="1600" dirty="0"/>
              <a:t> per </a:t>
            </a:r>
            <a:r>
              <a:rPr lang="it-IT" sz="1600" dirty="0" err="1"/>
              <a:t>node</a:t>
            </a:r>
            <a:r>
              <a:rPr lang="it-IT" sz="1600" dirty="0"/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E120C0-ABFF-4C80-9B93-2200C277BFD2}"/>
              </a:ext>
            </a:extLst>
          </p:cNvPr>
          <p:cNvSpPr txBox="1"/>
          <p:nvPr/>
        </p:nvSpPr>
        <p:spPr>
          <a:xfrm>
            <a:off x="7514492" y="4176571"/>
            <a:ext cx="4216197" cy="206210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600" dirty="0" err="1"/>
              <a:t>This</a:t>
            </a:r>
            <a:r>
              <a:rPr lang="it-IT" sz="1600" dirty="0"/>
              <a:t> </a:t>
            </a:r>
            <a:r>
              <a:rPr lang="it-IT" sz="1600" dirty="0" err="1"/>
              <a:t>problems</a:t>
            </a:r>
            <a:r>
              <a:rPr lang="it-IT" sz="1600" dirty="0"/>
              <a:t> </a:t>
            </a:r>
            <a:r>
              <a:rPr lang="it-IT" sz="1600" dirty="0" err="1"/>
              <a:t>cold</a:t>
            </a:r>
            <a:r>
              <a:rPr lang="it-IT" sz="1600" dirty="0"/>
              <a:t> be </a:t>
            </a:r>
            <a:r>
              <a:rPr lang="it-IT" sz="1600" dirty="0" err="1"/>
              <a:t>solved</a:t>
            </a:r>
            <a:r>
              <a:rPr lang="it-IT" sz="1600" dirty="0"/>
              <a:t> </a:t>
            </a:r>
            <a:r>
              <a:rPr lang="it-IT" sz="1600" dirty="0" err="1"/>
              <a:t>analysing</a:t>
            </a:r>
            <a:r>
              <a:rPr lang="it-IT" sz="1600" dirty="0"/>
              <a:t> the data:</a:t>
            </a:r>
          </a:p>
          <a:p>
            <a:pPr marL="160738" indent="-160738">
              <a:buFont typeface="Arial" panose="020B0604020202020204" pitchFamily="34" charset="0"/>
              <a:buChar char="•"/>
            </a:pPr>
            <a:r>
              <a:rPr lang="it-IT" sz="1600" dirty="0"/>
              <a:t>From </a:t>
            </a:r>
            <a:r>
              <a:rPr lang="it-IT" sz="1600" dirty="0" err="1"/>
              <a:t>different</a:t>
            </a:r>
            <a:r>
              <a:rPr lang="it-IT" sz="1600" dirty="0"/>
              <a:t> point of </a:t>
            </a:r>
            <a:r>
              <a:rPr lang="it-IT" sz="1600" dirty="0" err="1"/>
              <a:t>views</a:t>
            </a:r>
            <a:endParaRPr lang="it-IT" sz="1600" dirty="0"/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 err="1"/>
              <a:t>Shoot</a:t>
            </a:r>
            <a:r>
              <a:rPr lang="it-IT" sz="1600" dirty="0"/>
              <a:t> scale</a:t>
            </a:r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 err="1"/>
              <a:t>Metamer</a:t>
            </a:r>
            <a:r>
              <a:rPr lang="it-IT" sz="1600" dirty="0"/>
              <a:t> scale</a:t>
            </a:r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/>
              <a:t>Bud scale</a:t>
            </a:r>
          </a:p>
          <a:p>
            <a:pPr marL="225032" indent="-225032">
              <a:buFont typeface="Arial" panose="020B0604020202020204" pitchFamily="34" charset="0"/>
              <a:buChar char="•"/>
            </a:pPr>
            <a:r>
              <a:rPr lang="it-IT" sz="1600" dirty="0"/>
              <a:t>With </a:t>
            </a:r>
            <a:r>
              <a:rPr lang="it-IT" sz="1600" dirty="0" err="1"/>
              <a:t>different</a:t>
            </a:r>
            <a:r>
              <a:rPr lang="it-IT" sz="1600" dirty="0"/>
              <a:t> </a:t>
            </a:r>
            <a:r>
              <a:rPr lang="it-IT" sz="1600" dirty="0" err="1"/>
              <a:t>tecniques</a:t>
            </a:r>
            <a:r>
              <a:rPr lang="it-IT" sz="1600" dirty="0"/>
              <a:t>:</a:t>
            </a:r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/>
              <a:t> </a:t>
            </a:r>
            <a:r>
              <a:rPr lang="it-IT" sz="1600" dirty="0" err="1"/>
              <a:t>exploratory</a:t>
            </a:r>
            <a:r>
              <a:rPr lang="it-IT" sz="1600" dirty="0"/>
              <a:t> </a:t>
            </a:r>
            <a:r>
              <a:rPr lang="it-IT" sz="1600" dirty="0" err="1"/>
              <a:t>analysis</a:t>
            </a:r>
            <a:endParaRPr lang="it-IT" sz="1600" dirty="0"/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 err="1"/>
              <a:t>Glms</a:t>
            </a:r>
            <a:r>
              <a:rPr lang="it-IT" sz="1600" dirty="0"/>
              <a:t>/</a:t>
            </a:r>
            <a:r>
              <a:rPr lang="it-IT" sz="1600" dirty="0" err="1"/>
              <a:t>marcovian</a:t>
            </a:r>
            <a:endParaRPr lang="it-IT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2E2C11-A824-4CB2-B800-365562D3094B}"/>
              </a:ext>
            </a:extLst>
          </p:cNvPr>
          <p:cNvSpPr txBox="1"/>
          <p:nvPr/>
        </p:nvSpPr>
        <p:spPr>
          <a:xfrm>
            <a:off x="4417309" y="6464226"/>
            <a:ext cx="305885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50" dirty="0">
                <a:highlight>
                  <a:srgbClr val="FFFF00"/>
                </a:highlight>
              </a:rPr>
              <a:t>WE WILL FOCUS JUST ON </a:t>
            </a:r>
            <a:r>
              <a:rPr lang="it-IT" sz="1050" dirty="0" err="1">
                <a:highlight>
                  <a:srgbClr val="FFFF00"/>
                </a:highlight>
              </a:rPr>
              <a:t>ON</a:t>
            </a:r>
            <a:r>
              <a:rPr lang="it-IT" sz="1050" dirty="0">
                <a:highlight>
                  <a:srgbClr val="FFFF00"/>
                </a:highlight>
              </a:rPr>
              <a:t> OWN-ROOTED PLANTS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9E342D-7F16-4767-B348-9649D506C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3098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763A12-2603-4235-ADD9-39D5480AB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878" y="3338309"/>
            <a:ext cx="9123318" cy="248891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3C99EBE-5FD8-4573-A569-ABDC7E266880}"/>
              </a:ext>
            </a:extLst>
          </p:cNvPr>
          <p:cNvSpPr/>
          <p:nvPr/>
        </p:nvSpPr>
        <p:spPr>
          <a:xfrm>
            <a:off x="3827080" y="0"/>
            <a:ext cx="439492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GLMs example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172D69-505E-49EB-9B42-373027986372}"/>
              </a:ext>
            </a:extLst>
          </p:cNvPr>
          <p:cNvSpPr txBox="1"/>
          <p:nvPr/>
        </p:nvSpPr>
        <p:spPr>
          <a:xfrm>
            <a:off x="8444775" y="1959516"/>
            <a:ext cx="2451132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Two </a:t>
            </a:r>
            <a:r>
              <a:rPr lang="it-IT" sz="2520" dirty="0" err="1"/>
              <a:t>GLMs</a:t>
            </a:r>
            <a:r>
              <a:rPr lang="it-IT" sz="2520" dirty="0"/>
              <a:t>: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520" dirty="0"/>
              <a:t>For fate=V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520" dirty="0"/>
              <a:t>For fate=M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DBC69D-FFCF-4E2D-9DFD-7BC5A0EC66DA}"/>
              </a:ext>
            </a:extLst>
          </p:cNvPr>
          <p:cNvSpPr txBox="1"/>
          <p:nvPr/>
        </p:nvSpPr>
        <p:spPr>
          <a:xfrm>
            <a:off x="2579077" y="811454"/>
            <a:ext cx="793066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glm(Y~F1+F2+F3+F4+F5+F6+F7, family=«</a:t>
            </a:r>
            <a:r>
              <a:rPr lang="it-IT" sz="2520" dirty="0" err="1"/>
              <a:t>binomial</a:t>
            </a:r>
            <a:r>
              <a:rPr lang="it-IT" sz="2520" dirty="0"/>
              <a:t>»)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0B1C9E-49C6-46DD-92B9-93FC41B69096}"/>
              </a:ext>
            </a:extLst>
          </p:cNvPr>
          <p:cNvSpPr/>
          <p:nvPr/>
        </p:nvSpPr>
        <p:spPr>
          <a:xfrm>
            <a:off x="7478250" y="3021093"/>
            <a:ext cx="457051" cy="3056237"/>
          </a:xfrm>
          <a:prstGeom prst="rect">
            <a:avLst/>
          </a:prstGeom>
          <a:solidFill>
            <a:schemeClr val="accent6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1AE0D1-645F-4B9E-B89C-16691F6B3B63}"/>
              </a:ext>
            </a:extLst>
          </p:cNvPr>
          <p:cNvSpPr txBox="1"/>
          <p:nvPr/>
        </p:nvSpPr>
        <p:spPr>
          <a:xfrm>
            <a:off x="7541006" y="2969636"/>
            <a:ext cx="38238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696CFF-FEF4-4F20-BFF3-6B9CF7C88FC0}"/>
              </a:ext>
            </a:extLst>
          </p:cNvPr>
          <p:cNvSpPr/>
          <p:nvPr/>
        </p:nvSpPr>
        <p:spPr>
          <a:xfrm>
            <a:off x="5211751" y="3021092"/>
            <a:ext cx="457051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FE78CC-7B60-4493-B4D0-3EE6891C7D57}"/>
              </a:ext>
            </a:extLst>
          </p:cNvPr>
          <p:cNvSpPr/>
          <p:nvPr/>
        </p:nvSpPr>
        <p:spPr>
          <a:xfrm>
            <a:off x="6578478" y="3021092"/>
            <a:ext cx="435236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728722-9E2C-4838-9B55-2579E84D403D}"/>
              </a:ext>
            </a:extLst>
          </p:cNvPr>
          <p:cNvSpPr/>
          <p:nvPr/>
        </p:nvSpPr>
        <p:spPr>
          <a:xfrm>
            <a:off x="7019691" y="3021093"/>
            <a:ext cx="452580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B0D67CB-65E3-4099-8E1C-9ED910E8A84A}"/>
              </a:ext>
            </a:extLst>
          </p:cNvPr>
          <p:cNvSpPr/>
          <p:nvPr/>
        </p:nvSpPr>
        <p:spPr>
          <a:xfrm>
            <a:off x="4745440" y="3021092"/>
            <a:ext cx="460333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89FCA-20A6-47B0-BA43-90146999C631}"/>
              </a:ext>
            </a:extLst>
          </p:cNvPr>
          <p:cNvSpPr/>
          <p:nvPr/>
        </p:nvSpPr>
        <p:spPr>
          <a:xfrm>
            <a:off x="4302071" y="3021092"/>
            <a:ext cx="433672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2A65F33-4163-4149-8B60-50DE821EE662}"/>
              </a:ext>
            </a:extLst>
          </p:cNvPr>
          <p:cNvSpPr/>
          <p:nvPr/>
        </p:nvSpPr>
        <p:spPr>
          <a:xfrm>
            <a:off x="3852940" y="3021092"/>
            <a:ext cx="433672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A92DBA-318F-4B0D-A529-9DED5C3ED0E8}"/>
              </a:ext>
            </a:extLst>
          </p:cNvPr>
          <p:cNvSpPr/>
          <p:nvPr/>
        </p:nvSpPr>
        <p:spPr>
          <a:xfrm>
            <a:off x="2040285" y="3021092"/>
            <a:ext cx="474316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CAC4FB-534F-41B5-A900-E9A099C3A708}"/>
              </a:ext>
            </a:extLst>
          </p:cNvPr>
          <p:cNvSpPr txBox="1"/>
          <p:nvPr/>
        </p:nvSpPr>
        <p:spPr>
          <a:xfrm>
            <a:off x="2054152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A7355CC-EA5D-41CB-9D80-1DBFA7731618}"/>
              </a:ext>
            </a:extLst>
          </p:cNvPr>
          <p:cNvSpPr txBox="1"/>
          <p:nvPr/>
        </p:nvSpPr>
        <p:spPr>
          <a:xfrm>
            <a:off x="3858935" y="2979414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49FF93-7E91-4541-B054-E347FC33A4F9}"/>
              </a:ext>
            </a:extLst>
          </p:cNvPr>
          <p:cNvSpPr txBox="1"/>
          <p:nvPr/>
        </p:nvSpPr>
        <p:spPr>
          <a:xfrm>
            <a:off x="4300297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35C6B-4ABE-4A13-8ABB-BEEF943F7C76}"/>
              </a:ext>
            </a:extLst>
          </p:cNvPr>
          <p:cNvSpPr txBox="1"/>
          <p:nvPr/>
        </p:nvSpPr>
        <p:spPr>
          <a:xfrm>
            <a:off x="4772743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35A39EB-6978-4FC2-87BC-0323F4F64D0C}"/>
              </a:ext>
            </a:extLst>
          </p:cNvPr>
          <p:cNvSpPr txBox="1"/>
          <p:nvPr/>
        </p:nvSpPr>
        <p:spPr>
          <a:xfrm>
            <a:off x="5213674" y="2979414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F218C9-045C-462C-9BCF-45C5FF9FDEB2}"/>
              </a:ext>
            </a:extLst>
          </p:cNvPr>
          <p:cNvSpPr txBox="1"/>
          <p:nvPr/>
        </p:nvSpPr>
        <p:spPr>
          <a:xfrm>
            <a:off x="6581232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F6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9B10686-874C-4850-BDA8-8E9E6D2BDFF1}"/>
              </a:ext>
            </a:extLst>
          </p:cNvPr>
          <p:cNvSpPr txBox="1"/>
          <p:nvPr/>
        </p:nvSpPr>
        <p:spPr>
          <a:xfrm>
            <a:off x="7033341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F7</a:t>
            </a: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F1B5CED9-A0CB-4CD2-8773-0693F88AA755}"/>
              </a:ext>
            </a:extLst>
          </p:cNvPr>
          <p:cNvSpPr/>
          <p:nvPr/>
        </p:nvSpPr>
        <p:spPr>
          <a:xfrm rot="5400000">
            <a:off x="4529788" y="-119087"/>
            <a:ext cx="466851" cy="5418120"/>
          </a:xfrm>
          <a:prstGeom prst="leftBrace">
            <a:avLst/>
          </a:prstGeom>
          <a:noFill/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61ABD6A-9EC7-4CB4-BE07-810CD11FADC3}"/>
              </a:ext>
            </a:extLst>
          </p:cNvPr>
          <p:cNvSpPr txBox="1"/>
          <p:nvPr/>
        </p:nvSpPr>
        <p:spPr>
          <a:xfrm>
            <a:off x="4191313" y="1959517"/>
            <a:ext cx="330887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PREDICTORS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1FB3C46-114E-4283-8EA8-6CAC1253BF31}"/>
              </a:ext>
            </a:extLst>
          </p:cNvPr>
          <p:cNvCxnSpPr/>
          <p:nvPr/>
        </p:nvCxnSpPr>
        <p:spPr>
          <a:xfrm flipV="1">
            <a:off x="8229600" y="2823401"/>
            <a:ext cx="563880" cy="6970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8759D5A-C379-41C3-B61A-94E4CDB0AFB3}"/>
              </a:ext>
            </a:extLst>
          </p:cNvPr>
          <p:cNvSpPr txBox="1"/>
          <p:nvPr/>
        </p:nvSpPr>
        <p:spPr>
          <a:xfrm>
            <a:off x="1571330" y="6611781"/>
            <a:ext cx="471864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hlinkClick r:id="rId3"/>
              </a:rPr>
              <a:t>How to Interpret </a:t>
            </a:r>
            <a:r>
              <a:rPr lang="en-US" sz="1000" dirty="0" err="1">
                <a:hlinkClick r:id="rId3"/>
              </a:rPr>
              <a:t>glm</a:t>
            </a:r>
            <a:r>
              <a:rPr lang="en-US" sz="1000" dirty="0">
                <a:hlinkClick r:id="rId3"/>
              </a:rPr>
              <a:t> Output in R (With Example) - </a:t>
            </a:r>
            <a:r>
              <a:rPr lang="en-US" sz="1000" dirty="0" err="1">
                <a:hlinkClick r:id="rId3"/>
              </a:rPr>
              <a:t>Statology</a:t>
            </a:r>
            <a:endParaRPr lang="it-IT" sz="10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DC1F304-03F0-423E-8687-2A9C01548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513273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98877D0-0E7D-4F03-9750-CE29CB926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55" y="1230835"/>
            <a:ext cx="4539718" cy="33063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(1=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present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0=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absent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), from V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buds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related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PROLEPTIC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shoots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~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rank+m+v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100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ECEB01-25BD-4CC0-9D09-9DC2650A1940}"/>
              </a:ext>
            </a:extLst>
          </p:cNvPr>
          <p:cNvSpPr txBox="1"/>
          <p:nvPr/>
        </p:nvSpPr>
        <p:spPr>
          <a:xfrm>
            <a:off x="5085396" y="1535473"/>
            <a:ext cx="4641399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There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just 1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with 9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buds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(4V+5M). Of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those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5, just 1 burst (0.2)</a:t>
            </a:r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D2E07F68-7C79-4C26-A6E7-F5025BBD39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143" y="2053592"/>
            <a:ext cx="6001173" cy="45008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71285010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Chart&#10;&#10;Description automatically generated">
            <a:extLst>
              <a:ext uri="{FF2B5EF4-FFF2-40B4-BE49-F238E27FC236}">
                <a16:creationId xmlns:a16="http://schemas.microsoft.com/office/drawing/2014/main" id="{007775E7-D362-46AC-BC27-E5D583FC7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5C4D50-D492-4945-96C8-4FBCB4CC7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101</a:t>
            </a:fld>
            <a:endParaRPr lang="it-IT"/>
          </a:p>
        </p:txBody>
      </p:sp>
      <p:pic>
        <p:nvPicPr>
          <p:cNvPr id="49" name="Picture 48" descr="Chart, histogram&#10;&#10;Description automatically generated">
            <a:extLst>
              <a:ext uri="{FF2B5EF4-FFF2-40B4-BE49-F238E27FC236}">
                <a16:creationId xmlns:a16="http://schemas.microsoft.com/office/drawing/2014/main" id="{27E690C3-391C-4E56-8803-C787259CB1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lowchart: Collate 37">
            <a:extLst>
              <a:ext uri="{FF2B5EF4-FFF2-40B4-BE49-F238E27FC236}">
                <a16:creationId xmlns:a16="http://schemas.microsoft.com/office/drawing/2014/main" id="{FC4549F6-3008-4695-80C9-14F916235B87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9109F3A-5359-437C-8C68-6FC7B705BDB5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98B169-129A-4E61-8F3F-CCAF09D100CE}"/>
              </a:ext>
            </a:extLst>
          </p:cNvPr>
          <p:cNvSpPr txBox="1"/>
          <p:nvPr/>
        </p:nvSpPr>
        <p:spPr>
          <a:xfrm>
            <a:off x="9943380" y="3541781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Flowchart: Collate 45">
            <a:extLst>
              <a:ext uri="{FF2B5EF4-FFF2-40B4-BE49-F238E27FC236}">
                <a16:creationId xmlns:a16="http://schemas.microsoft.com/office/drawing/2014/main" id="{BF8E14DD-8C91-40FF-B221-6B44CC94CCBD}"/>
              </a:ext>
            </a:extLst>
          </p:cNvPr>
          <p:cNvSpPr/>
          <p:nvPr/>
        </p:nvSpPr>
        <p:spPr>
          <a:xfrm rot="2309922">
            <a:off x="10216271" y="3755652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8306757-BABB-4FEA-B594-67FA4CE46EC9}"/>
              </a:ext>
            </a:extLst>
          </p:cNvPr>
          <p:cNvSpPr txBox="1"/>
          <p:nvPr/>
        </p:nvSpPr>
        <p:spPr>
          <a:xfrm>
            <a:off x="5575602" y="4234666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Flowchart: Collate 50">
            <a:extLst>
              <a:ext uri="{FF2B5EF4-FFF2-40B4-BE49-F238E27FC236}">
                <a16:creationId xmlns:a16="http://schemas.microsoft.com/office/drawing/2014/main" id="{058E7BF3-B658-4993-8DEE-73EC09935165}"/>
              </a:ext>
            </a:extLst>
          </p:cNvPr>
          <p:cNvSpPr/>
          <p:nvPr/>
        </p:nvSpPr>
        <p:spPr>
          <a:xfrm rot="21115515">
            <a:off x="6716543" y="452806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2" name="Picture 51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6A3A5B89-325B-4A78-B991-F18C1A5364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262" y="3159828"/>
            <a:ext cx="1360168" cy="1020126"/>
          </a:xfrm>
          <a:prstGeom prst="rect">
            <a:avLst/>
          </a:prstGeom>
        </p:spPr>
      </p:pic>
      <p:pic>
        <p:nvPicPr>
          <p:cNvPr id="50" name="Picture 49" descr="Chart, histogram&#10;&#10;Description automatically generated">
            <a:extLst>
              <a:ext uri="{FF2B5EF4-FFF2-40B4-BE49-F238E27FC236}">
                <a16:creationId xmlns:a16="http://schemas.microsoft.com/office/drawing/2014/main" id="{2342CCC4-857F-47EB-8700-AB4DB443FB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461458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9AE52138-F218-4DD0-9680-DB66F64E868A}"/>
              </a:ext>
            </a:extLst>
          </p:cNvPr>
          <p:cNvSpPr/>
          <p:nvPr/>
        </p:nvSpPr>
        <p:spPr>
          <a:xfrm rot="5025691">
            <a:off x="9820803" y="4556121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55175F2-A2B2-455B-BC7F-A2CA74A91C3B}"/>
              </a:ext>
            </a:extLst>
          </p:cNvPr>
          <p:cNvSpPr txBox="1"/>
          <p:nvPr/>
        </p:nvSpPr>
        <p:spPr>
          <a:xfrm>
            <a:off x="9439669" y="4585088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230EFD45-2125-44CA-B1D7-E571CF61C9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105" y="543971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1471CCF6-30A5-4169-8013-002F3274465C}"/>
              </a:ext>
            </a:extLst>
          </p:cNvPr>
          <p:cNvSpPr/>
          <p:nvPr/>
        </p:nvSpPr>
        <p:spPr>
          <a:xfrm rot="3293079">
            <a:off x="8187416" y="5172961"/>
            <a:ext cx="160261" cy="61539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DAC7AA4-2E03-4EAE-90BC-48702D728F80}"/>
              </a:ext>
            </a:extLst>
          </p:cNvPr>
          <p:cNvSpPr txBox="1"/>
          <p:nvPr/>
        </p:nvSpPr>
        <p:spPr>
          <a:xfrm>
            <a:off x="7329970" y="5181787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ifM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:~M</a:t>
            </a:r>
          </a:p>
        </p:txBody>
      </p:sp>
      <p:pic>
        <p:nvPicPr>
          <p:cNvPr id="60" name="Picture 59" descr="Histogram&#10;&#10;Description automatically generated">
            <a:extLst>
              <a:ext uri="{FF2B5EF4-FFF2-40B4-BE49-F238E27FC236}">
                <a16:creationId xmlns:a16="http://schemas.microsoft.com/office/drawing/2014/main" id="{B55A17CF-78D8-4FB9-97F3-CAE27D8951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0" y="89571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1CBF1C37-F55D-49F6-A847-2844BB69F834}"/>
              </a:ext>
            </a:extLst>
          </p:cNvPr>
          <p:cNvSpPr txBox="1"/>
          <p:nvPr/>
        </p:nvSpPr>
        <p:spPr>
          <a:xfrm>
            <a:off x="1885406" y="1652843"/>
            <a:ext cx="875769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62" name="Flowchart: Collate 61">
            <a:extLst>
              <a:ext uri="{FF2B5EF4-FFF2-40B4-BE49-F238E27FC236}">
                <a16:creationId xmlns:a16="http://schemas.microsoft.com/office/drawing/2014/main" id="{EF7808B5-8A35-4387-BEEE-A386AEE1F047}"/>
              </a:ext>
            </a:extLst>
          </p:cNvPr>
          <p:cNvSpPr/>
          <p:nvPr/>
        </p:nvSpPr>
        <p:spPr>
          <a:xfrm rot="9530062">
            <a:off x="1527563" y="1279124"/>
            <a:ext cx="283278" cy="80628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7CAD90F3-D476-41EC-ABF1-C354D22CF03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5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817C3591-2314-420C-9FA1-1D303CAEAEBA}"/>
              </a:ext>
            </a:extLst>
          </p:cNvPr>
          <p:cNvSpPr txBox="1"/>
          <p:nvPr/>
        </p:nvSpPr>
        <p:spPr>
          <a:xfrm>
            <a:off x="1727391" y="2769716"/>
            <a:ext cx="875769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67" name="Flowchart: Collate 66">
            <a:extLst>
              <a:ext uri="{FF2B5EF4-FFF2-40B4-BE49-F238E27FC236}">
                <a16:creationId xmlns:a16="http://schemas.microsoft.com/office/drawing/2014/main" id="{59B88009-B778-418B-B713-4E9904ADB35C}"/>
              </a:ext>
            </a:extLst>
          </p:cNvPr>
          <p:cNvSpPr/>
          <p:nvPr/>
        </p:nvSpPr>
        <p:spPr>
          <a:xfrm rot="7618132">
            <a:off x="1716816" y="3098766"/>
            <a:ext cx="152751" cy="318459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8" name="Picture 67" descr="Chart, histogram&#10;&#10;Description automatically generated">
            <a:extLst>
              <a:ext uri="{FF2B5EF4-FFF2-40B4-BE49-F238E27FC236}">
                <a16:creationId xmlns:a16="http://schemas.microsoft.com/office/drawing/2014/main" id="{19425E48-B3C9-4562-82C7-89F90EB4E1B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6" y="368431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AF4B2473-5A11-41FF-B559-4F764AADB129}"/>
              </a:ext>
            </a:extLst>
          </p:cNvPr>
          <p:cNvSpPr txBox="1"/>
          <p:nvPr/>
        </p:nvSpPr>
        <p:spPr>
          <a:xfrm>
            <a:off x="1745067" y="3601328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normalized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Flowchart: Collate 69">
            <a:extLst>
              <a:ext uri="{FF2B5EF4-FFF2-40B4-BE49-F238E27FC236}">
                <a16:creationId xmlns:a16="http://schemas.microsoft.com/office/drawing/2014/main" id="{33BF2E04-DF6F-449E-93F8-9937424C6EE6}"/>
              </a:ext>
            </a:extLst>
          </p:cNvPr>
          <p:cNvSpPr/>
          <p:nvPr/>
        </p:nvSpPr>
        <p:spPr>
          <a:xfrm rot="3173424">
            <a:off x="1770883" y="391953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0BB5ED1F-0DB0-4CD1-8A53-64AB97772B2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1446" y="3215172"/>
            <a:ext cx="1260000" cy="945000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E78CD447-21BB-486D-AA2A-54DA4BDBC804}"/>
              </a:ext>
            </a:extLst>
          </p:cNvPr>
          <p:cNvSpPr txBox="1"/>
          <p:nvPr/>
        </p:nvSpPr>
        <p:spPr>
          <a:xfrm>
            <a:off x="3922867" y="4083597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(%V)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Flowchart: Collate 72">
            <a:extLst>
              <a:ext uri="{FF2B5EF4-FFF2-40B4-BE49-F238E27FC236}">
                <a16:creationId xmlns:a16="http://schemas.microsoft.com/office/drawing/2014/main" id="{DF11A303-73BC-4352-8530-EBA574F8B053}"/>
              </a:ext>
            </a:extLst>
          </p:cNvPr>
          <p:cNvSpPr/>
          <p:nvPr/>
        </p:nvSpPr>
        <p:spPr>
          <a:xfrm rot="21115515">
            <a:off x="4969679" y="4366367"/>
            <a:ext cx="110370" cy="399465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2" name="Picture 71" descr="Chart, histogram&#10;&#10;Description automatically generated">
            <a:extLst>
              <a:ext uri="{FF2B5EF4-FFF2-40B4-BE49-F238E27FC236}">
                <a16:creationId xmlns:a16="http://schemas.microsoft.com/office/drawing/2014/main" id="{E43731F8-CE2B-4DA7-83EC-83228D6AE9F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5" y="518178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4" name="Flowchart: Collate 73">
            <a:extLst>
              <a:ext uri="{FF2B5EF4-FFF2-40B4-BE49-F238E27FC236}">
                <a16:creationId xmlns:a16="http://schemas.microsoft.com/office/drawing/2014/main" id="{8634307B-B894-46FA-AD2B-E8A748537941}"/>
              </a:ext>
            </a:extLst>
          </p:cNvPr>
          <p:cNvSpPr/>
          <p:nvPr/>
        </p:nvSpPr>
        <p:spPr>
          <a:xfrm rot="5025691">
            <a:off x="2059051" y="4881273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47FE573D-C418-40AA-9E52-B4DCF2F3E521}"/>
              </a:ext>
            </a:extLst>
          </p:cNvPr>
          <p:cNvSpPr txBox="1"/>
          <p:nvPr/>
        </p:nvSpPr>
        <p:spPr>
          <a:xfrm>
            <a:off x="1677917" y="4910240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6B6DD5A4-4C37-4599-8F75-EBD65AE77A3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031" y="548162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0" name="Flowchart: Collate 79">
            <a:extLst>
              <a:ext uri="{FF2B5EF4-FFF2-40B4-BE49-F238E27FC236}">
                <a16:creationId xmlns:a16="http://schemas.microsoft.com/office/drawing/2014/main" id="{F50FABD2-2298-459A-BF1F-7BDF1E57BB3F}"/>
              </a:ext>
            </a:extLst>
          </p:cNvPr>
          <p:cNvSpPr/>
          <p:nvPr/>
        </p:nvSpPr>
        <p:spPr>
          <a:xfrm rot="7295276">
            <a:off x="3654779" y="5110858"/>
            <a:ext cx="136617" cy="56206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17F9BD69-B6C6-4689-BF33-4FBD81E2F85A}"/>
              </a:ext>
            </a:extLst>
          </p:cNvPr>
          <p:cNvSpPr txBox="1"/>
          <p:nvPr/>
        </p:nvSpPr>
        <p:spPr>
          <a:xfrm>
            <a:off x="3807951" y="5231267"/>
            <a:ext cx="142795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ifM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+</a:t>
            </a:r>
            <a:r>
              <a:rPr lang="it-IT" sz="1200" u="sng" dirty="0" err="1">
                <a:solidFill>
                  <a:prstClr val="white"/>
                </a:solidFill>
                <a:latin typeface="Arial Narrow" panose="020B0606020202030204" pitchFamily="34" charset="0"/>
              </a:rPr>
              <a:t>m_v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40939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EDE1D2-A66D-4498-9215-18F0282A3E8D}"/>
              </a:ext>
            </a:extLst>
          </p:cNvPr>
          <p:cNvSpPr/>
          <p:nvPr/>
        </p:nvSpPr>
        <p:spPr>
          <a:xfrm>
            <a:off x="3073393" y="64115"/>
            <a:ext cx="61671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Problems &amp; solutions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271228-AC43-45FB-8D87-8392BC146896}"/>
              </a:ext>
            </a:extLst>
          </p:cNvPr>
          <p:cNvSpPr txBox="1"/>
          <p:nvPr/>
        </p:nvSpPr>
        <p:spPr>
          <a:xfrm>
            <a:off x="1783080" y="1082041"/>
            <a:ext cx="3543300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/>
              <a:t>Several</a:t>
            </a:r>
            <a:r>
              <a:rPr lang="it-IT" sz="2520" dirty="0"/>
              <a:t> </a:t>
            </a:r>
            <a:r>
              <a:rPr lang="it-IT" sz="2520" dirty="0" err="1"/>
              <a:t>predictors</a:t>
            </a:r>
            <a:r>
              <a:rPr lang="it-IT" sz="2520" dirty="0"/>
              <a:t> </a:t>
            </a:r>
            <a:r>
              <a:rPr lang="it-IT" sz="2520" dirty="0" err="1"/>
              <a:t>mask</a:t>
            </a:r>
            <a:r>
              <a:rPr lang="it-IT" sz="2520" dirty="0"/>
              <a:t> </a:t>
            </a:r>
            <a:r>
              <a:rPr lang="it-IT" sz="2520" dirty="0" err="1"/>
              <a:t>their</a:t>
            </a:r>
            <a:r>
              <a:rPr lang="it-IT" sz="2520" dirty="0"/>
              <a:t> </a:t>
            </a:r>
            <a:r>
              <a:rPr lang="it-IT" sz="2520" dirty="0" err="1"/>
              <a:t>effects</a:t>
            </a:r>
            <a:r>
              <a:rPr lang="it-IT" sz="2520" dirty="0"/>
              <a:t> (ES. NA </a:t>
            </a:r>
            <a:r>
              <a:rPr lang="it-IT" sz="2520" dirty="0" err="1"/>
              <a:t>values</a:t>
            </a:r>
            <a:r>
              <a:rPr lang="it-IT" sz="2520" dirty="0"/>
              <a:t>)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D90BCAD-5561-4B71-A0C9-9C83A276F4EC}"/>
              </a:ext>
            </a:extLst>
          </p:cNvPr>
          <p:cNvCxnSpPr>
            <a:cxnSpLocks/>
            <a:stCxn id="3" idx="3"/>
          </p:cNvCxnSpPr>
          <p:nvPr/>
        </p:nvCxnSpPr>
        <p:spPr>
          <a:xfrm flipV="1">
            <a:off x="5326380" y="1405207"/>
            <a:ext cx="868680" cy="304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AE3EB2D-47ED-49EE-AAA0-F69BE499DB1A}"/>
              </a:ext>
            </a:extLst>
          </p:cNvPr>
          <p:cNvSpPr txBox="1"/>
          <p:nvPr/>
        </p:nvSpPr>
        <p:spPr>
          <a:xfrm>
            <a:off x="6477000" y="987446"/>
            <a:ext cx="3543300" cy="24191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/>
              <a:t>Run</a:t>
            </a:r>
            <a:r>
              <a:rPr lang="it-IT" sz="2520" dirty="0"/>
              <a:t> </a:t>
            </a:r>
            <a:r>
              <a:rPr lang="it-IT" sz="2520" dirty="0" err="1"/>
              <a:t>different</a:t>
            </a:r>
            <a:r>
              <a:rPr lang="it-IT" sz="2520" dirty="0"/>
              <a:t> </a:t>
            </a:r>
            <a:r>
              <a:rPr lang="it-IT" sz="2520" dirty="0" err="1"/>
              <a:t>GLMs</a:t>
            </a:r>
            <a:r>
              <a:rPr lang="it-IT" sz="2520" dirty="0"/>
              <a:t> </a:t>
            </a:r>
            <a:r>
              <a:rPr lang="it-IT" sz="2520" dirty="0" err="1"/>
              <a:t>avoid</a:t>
            </a:r>
            <a:r>
              <a:rPr lang="it-IT" sz="2520" dirty="0"/>
              <a:t> </a:t>
            </a:r>
            <a:r>
              <a:rPr lang="it-IT" sz="2520" dirty="0" err="1"/>
              <a:t>each</a:t>
            </a:r>
            <a:r>
              <a:rPr lang="it-IT" sz="2520" dirty="0"/>
              <a:t> time a </a:t>
            </a:r>
            <a:r>
              <a:rPr lang="it-IT" sz="2520" dirty="0" err="1"/>
              <a:t>predictor</a:t>
            </a:r>
            <a:r>
              <a:rPr lang="it-IT" sz="2520" dirty="0"/>
              <a:t>:</a:t>
            </a:r>
          </a:p>
          <a:p>
            <a:pPr marL="342907" indent="-342907" algn="ctr">
              <a:buFont typeface="+mj-lt"/>
              <a:buAutoNum type="arabicPeriod"/>
            </a:pPr>
            <a:r>
              <a:rPr lang="it-IT" sz="2520" dirty="0" err="1"/>
              <a:t>Y~tot_buds+length+rank</a:t>
            </a:r>
            <a:endParaRPr lang="it-IT" sz="2520" dirty="0"/>
          </a:p>
          <a:p>
            <a:pPr marL="342907" indent="-342907" algn="ctr">
              <a:buFont typeface="+mj-lt"/>
              <a:buAutoNum type="arabicPeriod"/>
            </a:pPr>
            <a:r>
              <a:rPr lang="it-IT" sz="2520" dirty="0" err="1"/>
              <a:t>Y~M+V+C+length+rank</a:t>
            </a:r>
            <a:endParaRPr lang="it-IT" sz="2520" dirty="0"/>
          </a:p>
          <a:p>
            <a:pPr marL="285756" indent="-285756" algn="ctr">
              <a:buFont typeface="Arial" panose="020B0604020202020204" pitchFamily="34" charset="0"/>
              <a:buChar char="•"/>
            </a:pPr>
            <a:endParaRPr lang="it-IT" sz="252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40EE82-7F6A-4BFB-A10F-D2C9AB4A95D7}"/>
              </a:ext>
            </a:extLst>
          </p:cNvPr>
          <p:cNvSpPr txBox="1"/>
          <p:nvPr/>
        </p:nvSpPr>
        <p:spPr>
          <a:xfrm>
            <a:off x="1722120" y="3105834"/>
            <a:ext cx="3543300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/>
              <a:t>p. Value are </a:t>
            </a:r>
            <a:r>
              <a:rPr lang="it-IT" sz="2520" dirty="0" err="1"/>
              <a:t>significant</a:t>
            </a:r>
            <a:r>
              <a:rPr lang="it-IT" sz="2520" dirty="0"/>
              <a:t> </a:t>
            </a:r>
            <a:r>
              <a:rPr lang="it-IT" sz="2520" dirty="0" err="1"/>
              <a:t>because</a:t>
            </a:r>
            <a:r>
              <a:rPr lang="it-IT" sz="2520" dirty="0"/>
              <a:t> </a:t>
            </a:r>
            <a:r>
              <a:rPr lang="it-IT" sz="2520" dirty="0" err="1"/>
              <a:t>we</a:t>
            </a:r>
            <a:r>
              <a:rPr lang="it-IT" sz="2520" dirty="0"/>
              <a:t> </a:t>
            </a:r>
            <a:r>
              <a:rPr lang="it-IT" sz="2520" dirty="0" err="1"/>
              <a:t>have</a:t>
            </a:r>
            <a:r>
              <a:rPr lang="it-IT" sz="2520" dirty="0"/>
              <a:t> </a:t>
            </a:r>
            <a:r>
              <a:rPr lang="it-IT" sz="2520" dirty="0" err="1"/>
              <a:t>many</a:t>
            </a:r>
            <a:r>
              <a:rPr lang="it-IT" sz="2520" dirty="0"/>
              <a:t> data. </a:t>
            </a:r>
            <a:r>
              <a:rPr lang="it-IT" sz="2520" dirty="0" err="1"/>
              <a:t>Is</a:t>
            </a:r>
            <a:r>
              <a:rPr lang="it-IT" sz="2520" dirty="0"/>
              <a:t> real </a:t>
            </a:r>
            <a:r>
              <a:rPr lang="it-IT" sz="2520" dirty="0" err="1"/>
              <a:t>significance</a:t>
            </a:r>
            <a:r>
              <a:rPr lang="it-IT" sz="2520" dirty="0"/>
              <a:t>?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03D9A8B-BB64-4955-8E2C-20C561CA09A5}"/>
              </a:ext>
            </a:extLst>
          </p:cNvPr>
          <p:cNvCxnSpPr>
            <a:cxnSpLocks/>
          </p:cNvCxnSpPr>
          <p:nvPr/>
        </p:nvCxnSpPr>
        <p:spPr>
          <a:xfrm>
            <a:off x="5105400" y="3660726"/>
            <a:ext cx="8686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AE56EF5-58B6-47ED-9B67-5B6B14676817}"/>
              </a:ext>
            </a:extLst>
          </p:cNvPr>
          <p:cNvSpPr txBox="1"/>
          <p:nvPr/>
        </p:nvSpPr>
        <p:spPr>
          <a:xfrm>
            <a:off x="6477000" y="3337561"/>
            <a:ext cx="3901440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/>
              <a:t>Permutation</a:t>
            </a:r>
            <a:r>
              <a:rPr lang="it-IT" sz="2520" dirty="0"/>
              <a:t> models + </a:t>
            </a:r>
            <a:r>
              <a:rPr lang="it-IT" sz="2520" dirty="0" err="1"/>
              <a:t>difference</a:t>
            </a:r>
            <a:r>
              <a:rPr lang="it-IT" sz="2520" dirty="0"/>
              <a:t> in AIC</a:t>
            </a:r>
          </a:p>
          <a:p>
            <a:pPr marL="285756" indent="-285756" algn="ctr">
              <a:buFont typeface="Arial" panose="020B0604020202020204" pitchFamily="34" charset="0"/>
              <a:buChar char="•"/>
            </a:pPr>
            <a:endParaRPr lang="it-IT" sz="252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4F6EDE-0CA0-4D5D-A08D-6E11EA2FE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7375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EDE1D2-A66D-4498-9215-18F0282A3E8D}"/>
              </a:ext>
            </a:extLst>
          </p:cNvPr>
          <p:cNvSpPr/>
          <p:nvPr/>
        </p:nvSpPr>
        <p:spPr>
          <a:xfrm>
            <a:off x="3199200" y="64115"/>
            <a:ext cx="59155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Permutation models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253C6-3C05-4967-976A-6622DFF85BA2}"/>
              </a:ext>
            </a:extLst>
          </p:cNvPr>
          <p:cNvSpPr txBox="1"/>
          <p:nvPr/>
        </p:nvSpPr>
        <p:spPr>
          <a:xfrm>
            <a:off x="211015" y="804250"/>
            <a:ext cx="1205718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RM=</a:t>
            </a:r>
            <a:r>
              <a:rPr lang="it-IT" sz="2000" dirty="0"/>
              <a:t>GLMS(Y~A+B+C, data=DF)</a:t>
            </a:r>
          </a:p>
          <a:p>
            <a:r>
              <a:rPr lang="it-IT" sz="2000" dirty="0"/>
              <a:t>Shows </a:t>
            </a:r>
            <a:r>
              <a:rPr lang="it-IT" sz="2000" dirty="0" err="1"/>
              <a:t>that</a:t>
            </a:r>
            <a:r>
              <a:rPr lang="it-IT" sz="2000" dirty="0"/>
              <a:t> A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really</a:t>
            </a:r>
            <a:r>
              <a:rPr lang="it-IT" sz="2000" dirty="0"/>
              <a:t> </a:t>
            </a:r>
            <a:r>
              <a:rPr lang="it-IT" sz="2000" dirty="0" err="1"/>
              <a:t>significant</a:t>
            </a:r>
            <a:r>
              <a:rPr lang="it-IT" sz="2000" dirty="0"/>
              <a:t> (***).</a:t>
            </a:r>
          </a:p>
          <a:p>
            <a:r>
              <a:rPr lang="it-IT" sz="2000" dirty="0"/>
              <a:t>To be </a:t>
            </a:r>
            <a:r>
              <a:rPr lang="it-IT" sz="2000" b="1" u="sng" dirty="0"/>
              <a:t>more sure</a:t>
            </a:r>
            <a:r>
              <a:rPr lang="it-IT" sz="2000" dirty="0"/>
              <a:t> </a:t>
            </a:r>
            <a:r>
              <a:rPr lang="it-IT" sz="2000" dirty="0" err="1"/>
              <a:t>that</a:t>
            </a:r>
            <a:r>
              <a:rPr lang="it-IT" sz="2000" dirty="0"/>
              <a:t> </a:t>
            </a:r>
            <a:r>
              <a:rPr lang="it-IT" sz="2000" dirty="0" err="1"/>
              <a:t>it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really</a:t>
            </a:r>
            <a:r>
              <a:rPr lang="it-IT" sz="2000" dirty="0"/>
              <a:t> </a:t>
            </a:r>
            <a:r>
              <a:rPr lang="it-IT" sz="2000" dirty="0" err="1"/>
              <a:t>significant</a:t>
            </a:r>
            <a:r>
              <a:rPr lang="it-IT" sz="2000" dirty="0"/>
              <a:t>, </a:t>
            </a:r>
            <a:r>
              <a:rPr lang="it-IT" sz="2000" dirty="0" err="1"/>
              <a:t>it</a:t>
            </a:r>
            <a:r>
              <a:rPr lang="it-IT" sz="2000" dirty="0"/>
              <a:t> </a:t>
            </a:r>
            <a:r>
              <a:rPr lang="it-IT" sz="2000" dirty="0" err="1"/>
              <a:t>necessary</a:t>
            </a:r>
            <a:r>
              <a:rPr lang="it-IT" sz="2000" dirty="0"/>
              <a:t> to do </a:t>
            </a:r>
            <a:r>
              <a:rPr lang="it-IT" sz="2000" b="1" dirty="0" err="1"/>
              <a:t>permutation</a:t>
            </a:r>
            <a:r>
              <a:rPr lang="it-IT" sz="2000" b="1" dirty="0"/>
              <a:t> models.</a:t>
            </a:r>
          </a:p>
          <a:p>
            <a:endParaRPr lang="it-IT" sz="2000" b="1" dirty="0"/>
          </a:p>
          <a:p>
            <a:r>
              <a:rPr lang="it-IT" sz="2000" b="1" dirty="0"/>
              <a:t>LOGIC: 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/>
              <a:t>the AIC of </a:t>
            </a:r>
            <a:r>
              <a:rPr lang="it-IT" sz="2000" b="1" dirty="0"/>
              <a:t>real model </a:t>
            </a:r>
            <a:r>
              <a:rPr lang="it-IT" sz="2000" dirty="0"/>
              <a:t>(</a:t>
            </a:r>
            <a:r>
              <a:rPr lang="it-IT" sz="2000" b="1" dirty="0"/>
              <a:t>RM</a:t>
            </a:r>
            <a:r>
              <a:rPr lang="it-IT" sz="2000" dirty="0"/>
              <a:t>= Y~A+B+C) </a:t>
            </a:r>
            <a:r>
              <a:rPr lang="it-IT" sz="2000" dirty="0" err="1"/>
              <a:t>should</a:t>
            </a:r>
            <a:r>
              <a:rPr lang="it-IT" sz="2000" dirty="0"/>
              <a:t> be LOWER (</a:t>
            </a:r>
            <a:r>
              <a:rPr lang="it-IT" sz="2000" dirty="0" err="1"/>
              <a:t>better</a:t>
            </a:r>
            <a:r>
              <a:rPr lang="it-IT" sz="2000" dirty="0"/>
              <a:t>) </a:t>
            </a:r>
            <a:r>
              <a:rPr lang="it-IT" sz="2000" dirty="0" err="1"/>
              <a:t>than</a:t>
            </a:r>
            <a:r>
              <a:rPr lang="it-IT" sz="2000" dirty="0"/>
              <a:t> the </a:t>
            </a:r>
            <a:r>
              <a:rPr lang="it-IT" sz="2000" b="1" dirty="0" err="1"/>
              <a:t>null</a:t>
            </a:r>
            <a:r>
              <a:rPr lang="it-IT" sz="2000" b="1" dirty="0"/>
              <a:t> model </a:t>
            </a:r>
            <a:r>
              <a:rPr lang="it-IT" sz="2000" dirty="0"/>
              <a:t>(</a:t>
            </a:r>
            <a:r>
              <a:rPr lang="it-IT" sz="2000" b="1" dirty="0"/>
              <a:t>NM</a:t>
            </a:r>
            <a:r>
              <a:rPr lang="it-IT" sz="2000" dirty="0"/>
              <a:t>= Y~B+C+1).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/>
              <a:t>Compute </a:t>
            </a:r>
            <a:r>
              <a:rPr lang="it-IT" sz="2000" b="1" dirty="0"/>
              <a:t>RM-NM=q</a:t>
            </a:r>
            <a:r>
              <a:rPr lang="it-IT" sz="2000" dirty="0"/>
              <a:t>? YES (q </a:t>
            </a:r>
            <a:r>
              <a:rPr lang="it-IT" sz="2000" dirty="0" err="1"/>
              <a:t>should</a:t>
            </a:r>
            <a:r>
              <a:rPr lang="it-IT" sz="2000" dirty="0"/>
              <a:t> be &lt;0)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/>
              <a:t>But </a:t>
            </a:r>
            <a:r>
              <a:rPr lang="it-IT" sz="2000" dirty="0" err="1"/>
              <a:t>it</a:t>
            </a:r>
            <a:r>
              <a:rPr lang="it-IT" sz="2000" dirty="0"/>
              <a:t> </a:t>
            </a:r>
            <a:r>
              <a:rPr lang="it-IT" sz="2000" dirty="0" err="1"/>
              <a:t>could</a:t>
            </a:r>
            <a:r>
              <a:rPr lang="it-IT" sz="2000" dirty="0"/>
              <a:t> be a </a:t>
            </a:r>
            <a:r>
              <a:rPr lang="it-IT" sz="2000" dirty="0" err="1"/>
              <a:t>casuality</a:t>
            </a:r>
            <a:r>
              <a:rPr lang="it-IT" sz="2000" dirty="0"/>
              <a:t>. </a:t>
            </a:r>
            <a:r>
              <a:rPr lang="it-IT" sz="2000" dirty="0" err="1"/>
              <a:t>We</a:t>
            </a:r>
            <a:r>
              <a:rPr lang="it-IT" sz="2000" dirty="0"/>
              <a:t> </a:t>
            </a:r>
            <a:r>
              <a:rPr lang="it-IT" sz="2000" dirty="0" err="1"/>
              <a:t>have</a:t>
            </a:r>
            <a:r>
              <a:rPr lang="it-IT" sz="2000" dirty="0"/>
              <a:t> to permute A (</a:t>
            </a:r>
            <a:r>
              <a:rPr lang="it-IT" sz="2000" dirty="0" err="1"/>
              <a:t>shuffled</a:t>
            </a:r>
            <a:r>
              <a:rPr lang="it-IT" sz="2000" dirty="0"/>
              <a:t>) 10000 </a:t>
            </a:r>
            <a:r>
              <a:rPr lang="it-IT" sz="2000" dirty="0" err="1"/>
              <a:t>run</a:t>
            </a:r>
            <a:r>
              <a:rPr lang="it-IT" sz="2000" dirty="0"/>
              <a:t> </a:t>
            </a:r>
            <a:r>
              <a:rPr lang="it-IT" sz="2000" dirty="0" err="1"/>
              <a:t>again</a:t>
            </a:r>
            <a:r>
              <a:rPr lang="it-IT" sz="2000" dirty="0"/>
              <a:t> </a:t>
            </a:r>
            <a:r>
              <a:rPr lang="it-IT" sz="2000" dirty="0" err="1"/>
              <a:t>RM_shuf</a:t>
            </a:r>
            <a:r>
              <a:rPr lang="it-IT" sz="2000" dirty="0"/>
              <a:t>=(Y~A(</a:t>
            </a:r>
            <a:r>
              <a:rPr lang="it-IT" sz="2000" dirty="0" err="1"/>
              <a:t>shuffled</a:t>
            </a:r>
            <a:r>
              <a:rPr lang="it-IT" sz="2000" dirty="0"/>
              <a:t>)+B+C)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000" b="1" dirty="0" err="1"/>
              <a:t>RM_shuf</a:t>
            </a:r>
            <a:r>
              <a:rPr lang="it-IT" sz="2000" b="1" dirty="0"/>
              <a:t>-NM=t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000" dirty="0" err="1"/>
              <a:t>how</a:t>
            </a:r>
            <a:r>
              <a:rPr lang="it-IT" sz="2000" dirty="0"/>
              <a:t> </a:t>
            </a:r>
            <a:r>
              <a:rPr lang="it-IT" sz="2000" dirty="0" err="1"/>
              <a:t>many</a:t>
            </a:r>
            <a:r>
              <a:rPr lang="it-IT" sz="2000" dirty="0"/>
              <a:t> times </a:t>
            </a:r>
            <a:r>
              <a:rPr lang="it-IT" sz="2000" b="1" dirty="0"/>
              <a:t>t&lt;q??</a:t>
            </a:r>
            <a:r>
              <a:rPr lang="it-IT" sz="2000" dirty="0"/>
              <a:t>. </a:t>
            </a:r>
            <a:r>
              <a:rPr lang="it-IT" sz="2000" b="1" dirty="0" err="1"/>
              <a:t>If</a:t>
            </a:r>
            <a:r>
              <a:rPr lang="it-IT" sz="2000" b="1" dirty="0"/>
              <a:t> t </a:t>
            </a:r>
            <a:r>
              <a:rPr lang="it-IT" sz="2000" b="1" dirty="0" err="1"/>
              <a:t>is</a:t>
            </a:r>
            <a:r>
              <a:rPr lang="it-IT" sz="2000" b="1" dirty="0"/>
              <a:t> &lt; q </a:t>
            </a:r>
            <a:r>
              <a:rPr lang="it-IT" sz="2000" b="1" dirty="0" err="1"/>
              <a:t>it</a:t>
            </a:r>
            <a:r>
              <a:rPr lang="it-IT" sz="2000" b="1" dirty="0"/>
              <a:t> </a:t>
            </a:r>
            <a:r>
              <a:rPr lang="it-IT" sz="2000" b="1" dirty="0" err="1"/>
              <a:t>means</a:t>
            </a:r>
            <a:r>
              <a:rPr lang="it-IT" sz="2000" b="1" dirty="0"/>
              <a:t> </a:t>
            </a:r>
            <a:r>
              <a:rPr lang="it-IT" sz="2000" b="1" dirty="0" err="1"/>
              <a:t>that</a:t>
            </a:r>
            <a:r>
              <a:rPr lang="it-IT" sz="2000" b="1" dirty="0"/>
              <a:t> </a:t>
            </a:r>
            <a:r>
              <a:rPr lang="it-IT" sz="2000" b="1" dirty="0" err="1"/>
              <a:t>RM_shuf</a:t>
            </a:r>
            <a:r>
              <a:rPr lang="it-IT" sz="2000" b="1" dirty="0"/>
              <a:t> </a:t>
            </a:r>
            <a:r>
              <a:rPr lang="it-IT" sz="2000" b="1" dirty="0" err="1"/>
              <a:t>better</a:t>
            </a:r>
            <a:r>
              <a:rPr lang="it-IT" sz="2000" b="1" dirty="0"/>
              <a:t> </a:t>
            </a:r>
            <a:r>
              <a:rPr lang="it-IT" sz="2000" b="1" dirty="0" err="1"/>
              <a:t>explain</a:t>
            </a:r>
            <a:r>
              <a:rPr lang="it-IT" sz="2000" b="1" dirty="0"/>
              <a:t> the model!!!</a:t>
            </a:r>
            <a:endParaRPr lang="it-IT" sz="2000" dirty="0"/>
          </a:p>
          <a:p>
            <a:pPr marL="457200" indent="-457200">
              <a:buFont typeface="+mj-lt"/>
              <a:buAutoNum type="arabicPeriod"/>
            </a:pPr>
            <a:r>
              <a:rPr lang="it-IT" sz="2000" dirty="0" err="1"/>
              <a:t>If</a:t>
            </a:r>
            <a:r>
              <a:rPr lang="it-IT" sz="2000" dirty="0"/>
              <a:t> t&lt;q in 0.01% of the </a:t>
            </a:r>
            <a:r>
              <a:rPr lang="it-IT" sz="2000" dirty="0" err="1"/>
              <a:t>permuted</a:t>
            </a:r>
            <a:r>
              <a:rPr lang="it-IT" sz="2000" dirty="0"/>
              <a:t> trials (</a:t>
            </a:r>
            <a:r>
              <a:rPr lang="it-IT" sz="2000" dirty="0" err="1"/>
              <a:t>significance</a:t>
            </a:r>
            <a:r>
              <a:rPr lang="it-IT" sz="2000" dirty="0"/>
              <a:t> = 1%) </a:t>
            </a:r>
            <a:r>
              <a:rPr lang="it-IT" sz="2000" dirty="0" err="1"/>
              <a:t>we</a:t>
            </a:r>
            <a:r>
              <a:rPr lang="it-IT" sz="2000" dirty="0"/>
              <a:t> can conclude </a:t>
            </a:r>
            <a:r>
              <a:rPr lang="it-IT" sz="2000" dirty="0" err="1"/>
              <a:t>that</a:t>
            </a:r>
            <a:r>
              <a:rPr lang="it-IT" sz="2000" dirty="0"/>
              <a:t> A </a:t>
            </a:r>
            <a:r>
              <a:rPr lang="it-IT" sz="2000" dirty="0" err="1"/>
              <a:t>has</a:t>
            </a:r>
            <a:r>
              <a:rPr lang="it-IT" sz="2000" dirty="0"/>
              <a:t> an </a:t>
            </a:r>
            <a:r>
              <a:rPr lang="it-IT" sz="2000" dirty="0" err="1"/>
              <a:t>effect</a:t>
            </a:r>
            <a:r>
              <a:rPr lang="it-IT" sz="2000" dirty="0"/>
              <a:t> on Y!!</a:t>
            </a:r>
          </a:p>
          <a:p>
            <a:pPr marL="457200" indent="-457200">
              <a:buFont typeface="+mj-lt"/>
              <a:buAutoNum type="arabicPeriod"/>
            </a:pPr>
            <a:endParaRPr lang="it-IT" sz="2000" dirty="0"/>
          </a:p>
          <a:p>
            <a:endParaRPr lang="it-IT" sz="2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0C7E25-9F92-44AA-B547-4949BD879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4394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7969DF-7311-4B45-B701-EF657C2907CE}"/>
              </a:ext>
            </a:extLst>
          </p:cNvPr>
          <p:cNvSpPr/>
          <p:nvPr/>
        </p:nvSpPr>
        <p:spPr>
          <a:xfrm>
            <a:off x="4410270" y="64115"/>
            <a:ext cx="349339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Make GLMs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AF4B39-B3BA-4DD8-A96E-BAE24FD18C77}"/>
              </a:ext>
            </a:extLst>
          </p:cNvPr>
          <p:cNvSpPr txBox="1"/>
          <p:nvPr/>
        </p:nvSpPr>
        <p:spPr>
          <a:xfrm>
            <a:off x="230993" y="1691997"/>
            <a:ext cx="1146863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Find</a:t>
            </a:r>
            <a:r>
              <a:rPr lang="it-IT" sz="2000" dirty="0"/>
              <a:t> </a:t>
            </a:r>
            <a:r>
              <a:rPr lang="it-IT" sz="2000" dirty="0" err="1"/>
              <a:t>dipendent</a:t>
            </a:r>
            <a:r>
              <a:rPr lang="it-IT" sz="2000" dirty="0"/>
              <a:t> </a:t>
            </a:r>
            <a:r>
              <a:rPr lang="it-IT" sz="2000" dirty="0" err="1"/>
              <a:t>variable</a:t>
            </a:r>
            <a:r>
              <a:rPr lang="it-IT" sz="2000" dirty="0"/>
              <a:t> (Y) and </a:t>
            </a:r>
            <a:r>
              <a:rPr lang="it-IT" sz="2000" dirty="0" err="1"/>
              <a:t>predictor</a:t>
            </a:r>
            <a:r>
              <a:rPr lang="it-IT" sz="2000" dirty="0"/>
              <a:t> (A). </a:t>
            </a:r>
            <a:r>
              <a:rPr lang="it-IT" sz="2000" dirty="0" err="1"/>
              <a:t>NB_start</a:t>
            </a:r>
            <a:r>
              <a:rPr lang="it-IT" sz="2000" dirty="0"/>
              <a:t> with 1 </a:t>
            </a:r>
            <a:r>
              <a:rPr lang="it-IT" sz="2000" dirty="0" err="1"/>
              <a:t>predictor</a:t>
            </a:r>
            <a:r>
              <a:rPr lang="it-IT" sz="2000" dirty="0"/>
              <a:t> and </a:t>
            </a:r>
            <a:r>
              <a:rPr lang="it-IT" sz="2000" dirty="0" err="1"/>
              <a:t>if</a:t>
            </a:r>
            <a:r>
              <a:rPr lang="it-IT" sz="2000" dirty="0"/>
              <a:t> </a:t>
            </a:r>
            <a:r>
              <a:rPr lang="it-IT" sz="2000" dirty="0" err="1"/>
              <a:t>it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significant</a:t>
            </a:r>
            <a:r>
              <a:rPr lang="it-IT" sz="2000" dirty="0"/>
              <a:t>, </a:t>
            </a:r>
            <a:r>
              <a:rPr lang="it-IT" sz="2000" dirty="0" err="1"/>
              <a:t>add</a:t>
            </a:r>
            <a:r>
              <a:rPr lang="it-IT" sz="2000" dirty="0"/>
              <a:t> the </a:t>
            </a:r>
            <a:r>
              <a:rPr lang="it-IT" sz="2000" dirty="0" err="1"/>
              <a:t>others</a:t>
            </a:r>
            <a:r>
              <a:rPr lang="it-IT" sz="2000" dirty="0"/>
              <a:t>.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Run</a:t>
            </a:r>
            <a:r>
              <a:rPr lang="it-IT" sz="2000" dirty="0"/>
              <a:t> the model glm(Y~A)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Is</a:t>
            </a:r>
            <a:r>
              <a:rPr lang="it-IT" sz="2000" dirty="0"/>
              <a:t> A </a:t>
            </a:r>
            <a:r>
              <a:rPr lang="it-IT" sz="2000" dirty="0" err="1"/>
              <a:t>significant</a:t>
            </a:r>
            <a:r>
              <a:rPr lang="it-IT" sz="2000" dirty="0"/>
              <a:t>?</a:t>
            </a:r>
          </a:p>
          <a:p>
            <a:pPr marL="800116" lvl="1" indent="-342907">
              <a:buFont typeface="+mj-lt"/>
              <a:buAutoNum type="arabicPeriod"/>
            </a:pPr>
            <a:r>
              <a:rPr lang="it-IT" sz="2000" dirty="0"/>
              <a:t>No. </a:t>
            </a:r>
            <a:r>
              <a:rPr lang="it-IT" sz="2000" dirty="0">
                <a:sym typeface="Wingdings" panose="05000000000000000000" pitchFamily="2" charset="2"/>
              </a:rPr>
              <a:t></a:t>
            </a:r>
            <a:r>
              <a:rPr lang="it-IT" sz="2000" dirty="0"/>
              <a:t> Stop. </a:t>
            </a:r>
            <a:r>
              <a:rPr lang="it-IT" sz="2000" dirty="0" err="1"/>
              <a:t>Try</a:t>
            </a:r>
            <a:r>
              <a:rPr lang="it-IT" sz="2000" dirty="0"/>
              <a:t> </a:t>
            </a:r>
            <a:r>
              <a:rPr lang="it-IT" sz="2000" dirty="0" err="1"/>
              <a:t>another</a:t>
            </a:r>
            <a:r>
              <a:rPr lang="it-IT" sz="2000" dirty="0"/>
              <a:t> </a:t>
            </a:r>
            <a:r>
              <a:rPr lang="it-IT" sz="2000" dirty="0" err="1"/>
              <a:t>predictor</a:t>
            </a:r>
            <a:r>
              <a:rPr lang="it-IT" sz="2000" dirty="0"/>
              <a:t> (B);</a:t>
            </a:r>
          </a:p>
          <a:p>
            <a:pPr marL="800116" lvl="1" indent="-342907">
              <a:buFont typeface="+mj-lt"/>
              <a:buAutoNum type="arabicPeriod"/>
            </a:pPr>
            <a:r>
              <a:rPr lang="it-IT" sz="2000" dirty="0"/>
              <a:t>Yes. </a:t>
            </a:r>
            <a:r>
              <a:rPr lang="it-IT" sz="2000" dirty="0">
                <a:sym typeface="Wingdings" panose="05000000000000000000" pitchFamily="2" charset="2"/>
              </a:rPr>
              <a:t> </a:t>
            </a:r>
            <a:r>
              <a:rPr lang="it-IT" sz="2000" dirty="0" err="1">
                <a:sym typeface="Wingdings" panose="05000000000000000000" pitchFamily="2" charset="2"/>
              </a:rPr>
              <a:t>permutation</a:t>
            </a:r>
            <a:r>
              <a:rPr lang="it-IT" sz="2000" dirty="0">
                <a:sym typeface="Wingdings" panose="05000000000000000000" pitchFamily="2" charset="2"/>
              </a:rPr>
              <a:t> model </a:t>
            </a:r>
            <a:r>
              <a:rPr lang="it-IT" sz="2000" dirty="0" err="1">
                <a:sym typeface="Wingdings" panose="05000000000000000000" pitchFamily="2" charset="2"/>
              </a:rPr>
              <a:t>cofirm</a:t>
            </a:r>
            <a:r>
              <a:rPr lang="it-IT" sz="2000" dirty="0">
                <a:sym typeface="Wingdings" panose="05000000000000000000" pitchFamily="2" charset="2"/>
              </a:rPr>
              <a:t>?</a:t>
            </a:r>
          </a:p>
          <a:p>
            <a:pPr marL="342916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Find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another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predictor</a:t>
            </a:r>
            <a:r>
              <a:rPr lang="it-IT" sz="2000" dirty="0">
                <a:sym typeface="Wingdings" panose="05000000000000000000" pitchFamily="2" charset="2"/>
              </a:rPr>
              <a:t> (B);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Run</a:t>
            </a:r>
            <a:r>
              <a:rPr lang="it-IT" sz="2000" dirty="0">
                <a:sym typeface="Wingdings" panose="05000000000000000000" pitchFamily="2" charset="2"/>
              </a:rPr>
              <a:t> the glm (Y~A+B)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Is</a:t>
            </a:r>
            <a:r>
              <a:rPr lang="it-IT" sz="2000" dirty="0">
                <a:sym typeface="Wingdings" panose="05000000000000000000" pitchFamily="2" charset="2"/>
              </a:rPr>
              <a:t> B </a:t>
            </a:r>
            <a:r>
              <a:rPr lang="it-IT" sz="2000" dirty="0" err="1">
                <a:sym typeface="Wingdings" panose="05000000000000000000" pitchFamily="2" charset="2"/>
              </a:rPr>
              <a:t>significant</a:t>
            </a:r>
            <a:r>
              <a:rPr lang="it-IT" sz="2000" dirty="0">
                <a:sym typeface="Wingdings" panose="05000000000000000000" pitchFamily="2" charset="2"/>
              </a:rPr>
              <a:t>?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>
                <a:sym typeface="Wingdings" panose="05000000000000000000" pitchFamily="2" charset="2"/>
              </a:rPr>
              <a:t>No.  stop. </a:t>
            </a:r>
            <a:r>
              <a:rPr lang="it-IT" sz="2000" dirty="0" err="1">
                <a:sym typeface="Wingdings" panose="05000000000000000000" pitchFamily="2" charset="2"/>
              </a:rPr>
              <a:t>Try</a:t>
            </a:r>
            <a:r>
              <a:rPr lang="it-IT" sz="2000" dirty="0">
                <a:sym typeface="Wingdings" panose="05000000000000000000" pitchFamily="2" charset="2"/>
              </a:rPr>
              <a:t> with </a:t>
            </a:r>
            <a:r>
              <a:rPr lang="it-IT" sz="2000" dirty="0" err="1">
                <a:sym typeface="Wingdings" panose="05000000000000000000" pitchFamily="2" charset="2"/>
              </a:rPr>
              <a:t>another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predictor</a:t>
            </a:r>
            <a:r>
              <a:rPr lang="it-IT" sz="2000" dirty="0">
                <a:sym typeface="Wingdings" panose="05000000000000000000" pitchFamily="2" charset="2"/>
              </a:rPr>
              <a:t> (C);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 err="1"/>
              <a:t>Yes</a:t>
            </a:r>
            <a:r>
              <a:rPr lang="it-IT" sz="2000" dirty="0" err="1">
                <a:sym typeface="Wingdings" panose="05000000000000000000" pitchFamily="2" charset="2"/>
              </a:rPr>
              <a:t>permutation</a:t>
            </a:r>
            <a:r>
              <a:rPr lang="it-IT" sz="2000" dirty="0">
                <a:sym typeface="Wingdings" panose="05000000000000000000" pitchFamily="2" charset="2"/>
              </a:rPr>
              <a:t> model </a:t>
            </a:r>
            <a:r>
              <a:rPr lang="it-IT" sz="2000" dirty="0" err="1">
                <a:sym typeface="Wingdings" panose="05000000000000000000" pitchFamily="2" charset="2"/>
              </a:rPr>
              <a:t>cofirm</a:t>
            </a:r>
            <a:r>
              <a:rPr lang="it-IT" sz="2000" dirty="0">
                <a:sym typeface="Wingdings" panose="05000000000000000000" pitchFamily="2" charset="2"/>
              </a:rPr>
              <a:t>?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>
                <a:sym typeface="Wingdings" panose="05000000000000000000" pitchFamily="2" charset="2"/>
              </a:rPr>
              <a:t>Continue like </a:t>
            </a:r>
            <a:r>
              <a:rPr lang="it-IT" sz="2000" dirty="0" err="1">
                <a:sym typeface="Wingdings" panose="05000000000000000000" pitchFamily="2" charset="2"/>
              </a:rPr>
              <a:t>this</a:t>
            </a:r>
            <a:r>
              <a:rPr lang="it-IT" sz="2000" dirty="0">
                <a:sym typeface="Wingdings" panose="05000000000000000000" pitchFamily="2" charset="2"/>
              </a:rPr>
              <a:t> with </a:t>
            </a:r>
            <a:r>
              <a:rPr lang="it-IT" sz="2000" dirty="0" err="1">
                <a:sym typeface="Wingdings" panose="05000000000000000000" pitchFamily="2" charset="2"/>
              </a:rPr>
              <a:t>all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predictors</a:t>
            </a:r>
            <a:endParaRPr lang="it-IT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9DB12C-F49E-4C80-A219-0F67F7DE3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13</a:t>
            </a:fld>
            <a:endParaRPr lang="it-IT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C4C3B6-29AE-43B1-B485-D7A0D0D73503}"/>
              </a:ext>
            </a:extLst>
          </p:cNvPr>
          <p:cNvSpPr txBox="1"/>
          <p:nvPr/>
        </p:nvSpPr>
        <p:spPr>
          <a:xfrm>
            <a:off x="184101" y="1195685"/>
            <a:ext cx="2983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ADDING METHOD</a:t>
            </a:r>
          </a:p>
        </p:txBody>
      </p:sp>
    </p:spTree>
    <p:extLst>
      <p:ext uri="{BB962C8B-B14F-4D97-AF65-F5344CB8AC3E}">
        <p14:creationId xmlns:p14="http://schemas.microsoft.com/office/powerpoint/2010/main" val="39160074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7969DF-7311-4B45-B701-EF657C2907CE}"/>
              </a:ext>
            </a:extLst>
          </p:cNvPr>
          <p:cNvSpPr/>
          <p:nvPr/>
        </p:nvSpPr>
        <p:spPr>
          <a:xfrm>
            <a:off x="4410270" y="64115"/>
            <a:ext cx="349339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Make GLMs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AF4B39-B3BA-4DD8-A96E-BAE24FD18C77}"/>
              </a:ext>
            </a:extLst>
          </p:cNvPr>
          <p:cNvSpPr txBox="1"/>
          <p:nvPr/>
        </p:nvSpPr>
        <p:spPr>
          <a:xfrm>
            <a:off x="154793" y="853797"/>
            <a:ext cx="1146863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Find</a:t>
            </a:r>
            <a:r>
              <a:rPr lang="it-IT" sz="2000" dirty="0"/>
              <a:t> </a:t>
            </a:r>
            <a:r>
              <a:rPr lang="it-IT" sz="2000" dirty="0" err="1"/>
              <a:t>dipendent</a:t>
            </a:r>
            <a:r>
              <a:rPr lang="it-IT" sz="2000" dirty="0"/>
              <a:t> </a:t>
            </a:r>
            <a:r>
              <a:rPr lang="it-IT" sz="2000" dirty="0" err="1"/>
              <a:t>variable</a:t>
            </a:r>
            <a:r>
              <a:rPr lang="it-IT" sz="2000" dirty="0"/>
              <a:t> (Y) and </a:t>
            </a:r>
            <a:r>
              <a:rPr lang="it-IT" sz="2000" dirty="0" err="1"/>
              <a:t>predictors</a:t>
            </a:r>
            <a:r>
              <a:rPr lang="it-IT" sz="2000" dirty="0"/>
              <a:t> (A,B,C). </a:t>
            </a:r>
            <a:r>
              <a:rPr lang="it-IT" sz="2000" dirty="0" err="1"/>
              <a:t>NB_start</a:t>
            </a:r>
            <a:r>
              <a:rPr lang="it-IT" sz="2000" dirty="0"/>
              <a:t> with  </a:t>
            </a:r>
            <a:r>
              <a:rPr lang="it-IT" sz="2000" b="1" dirty="0"/>
              <a:t>ALL</a:t>
            </a:r>
            <a:r>
              <a:rPr lang="it-IT" sz="2000" dirty="0"/>
              <a:t> </a:t>
            </a:r>
            <a:r>
              <a:rPr lang="it-IT" sz="2000" dirty="0" err="1"/>
              <a:t>predictorS</a:t>
            </a:r>
            <a:r>
              <a:rPr lang="it-IT" sz="2000" dirty="0"/>
              <a:t> and DISCARD THE LESS SIGNIFICANT USING THE PERMUTATIONS MODEL AND P-VALUE OF GLMS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Run</a:t>
            </a:r>
            <a:r>
              <a:rPr lang="it-IT" sz="2000" dirty="0"/>
              <a:t> the model glm(Y~A+B+C)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Exclude</a:t>
            </a:r>
            <a:r>
              <a:rPr lang="it-IT" sz="2000" dirty="0"/>
              <a:t> the </a:t>
            </a:r>
            <a:r>
              <a:rPr lang="it-IT" sz="2000" dirty="0" err="1"/>
              <a:t>predictor</a:t>
            </a:r>
            <a:r>
              <a:rPr lang="it-IT" sz="2000" dirty="0"/>
              <a:t> </a:t>
            </a:r>
            <a:r>
              <a:rPr lang="it-IT" sz="2000" dirty="0" err="1"/>
              <a:t>less</a:t>
            </a:r>
            <a:r>
              <a:rPr lang="it-IT" sz="2000" dirty="0"/>
              <a:t> </a:t>
            </a:r>
            <a:r>
              <a:rPr lang="it-IT" sz="2000" dirty="0" err="1"/>
              <a:t>significant</a:t>
            </a:r>
            <a:r>
              <a:rPr lang="it-IT" sz="2000" dirty="0"/>
              <a:t> 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Try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different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combinations</a:t>
            </a:r>
            <a:r>
              <a:rPr lang="it-IT" sz="2000" dirty="0">
                <a:sym typeface="Wingdings" panose="05000000000000000000" pitchFamily="2" charset="2"/>
              </a:rPr>
              <a:t> (Y~A+B; Y~A+C, Y~B+C)</a:t>
            </a:r>
          </a:p>
          <a:p>
            <a:pPr marL="342907" indent="-342907">
              <a:buFont typeface="+mj-lt"/>
              <a:buAutoNum type="arabicPeriod"/>
            </a:pPr>
            <a:endParaRPr lang="it-IT" sz="2000" dirty="0">
              <a:sym typeface="Wingdings" panose="05000000000000000000" pitchFamily="2" charset="2"/>
            </a:endParaRPr>
          </a:p>
          <a:p>
            <a:r>
              <a:rPr lang="it-IT" sz="2000" dirty="0">
                <a:sym typeface="Wingdings" panose="05000000000000000000" pitchFamily="2" charset="2"/>
              </a:rPr>
              <a:t>An alternative way </a:t>
            </a:r>
            <a:r>
              <a:rPr lang="it-IT" sz="2000" dirty="0" err="1">
                <a:sym typeface="Wingdings" panose="05000000000000000000" pitchFamily="2" charset="2"/>
              </a:rPr>
              <a:t>is</a:t>
            </a:r>
            <a:r>
              <a:rPr lang="it-IT" sz="2000" dirty="0">
                <a:sym typeface="Wingdings" panose="05000000000000000000" pitchFamily="2" charset="2"/>
              </a:rPr>
              <a:t> to use the </a:t>
            </a:r>
            <a:r>
              <a:rPr lang="it-IT" sz="2000" dirty="0" err="1">
                <a:sym typeface="Wingdings" panose="05000000000000000000" pitchFamily="2" charset="2"/>
              </a:rPr>
              <a:t>function</a:t>
            </a:r>
            <a:r>
              <a:rPr lang="it-IT" sz="2000" dirty="0">
                <a:sym typeface="Wingdings" panose="05000000000000000000" pitchFamily="2" charset="2"/>
              </a:rPr>
              <a:t> step() with glm. </a:t>
            </a:r>
            <a:r>
              <a:rPr lang="it-IT" sz="2000" dirty="0" err="1">
                <a:sym typeface="Wingdings" panose="05000000000000000000" pitchFamily="2" charset="2"/>
              </a:rPr>
              <a:t>It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will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automatically</a:t>
            </a:r>
            <a:r>
              <a:rPr lang="it-IT" sz="2000" dirty="0">
                <a:sym typeface="Wingdings" panose="05000000000000000000" pitchFamily="2" charset="2"/>
              </a:rPr>
              <a:t> check the </a:t>
            </a:r>
            <a:r>
              <a:rPr lang="it-IT" sz="2000" dirty="0" err="1">
                <a:sym typeface="Wingdings" panose="05000000000000000000" pitchFamily="2" charset="2"/>
              </a:rPr>
              <a:t>predictor</a:t>
            </a:r>
            <a:r>
              <a:rPr lang="it-IT" sz="2000" dirty="0">
                <a:sym typeface="Wingdings" panose="05000000000000000000" pitchFamily="2" charset="2"/>
              </a:rPr>
              <a:t> with </a:t>
            </a:r>
            <a:r>
              <a:rPr lang="it-IT" sz="2000" dirty="0" err="1">
                <a:sym typeface="Wingdings" panose="05000000000000000000" pitchFamily="2" charset="2"/>
              </a:rPr>
              <a:t>lower</a:t>
            </a:r>
            <a:r>
              <a:rPr lang="it-IT" sz="2000" dirty="0">
                <a:sym typeface="Wingdings" panose="05000000000000000000" pitchFamily="2" charset="2"/>
              </a:rPr>
              <a:t> AIC (</a:t>
            </a:r>
            <a:r>
              <a:rPr lang="it-IT" sz="2000" dirty="0">
                <a:hlinkClick r:id="rId2"/>
              </a:rPr>
              <a:t>step </a:t>
            </a:r>
            <a:r>
              <a:rPr lang="it-IT" sz="2000" dirty="0" err="1">
                <a:hlinkClick r:id="rId2"/>
              </a:rPr>
              <a:t>function</a:t>
            </a:r>
            <a:r>
              <a:rPr lang="it-IT" sz="2000" dirty="0">
                <a:hlinkClick r:id="rId2"/>
              </a:rPr>
              <a:t> – </a:t>
            </a:r>
            <a:r>
              <a:rPr lang="it-IT" sz="2000" dirty="0" err="1">
                <a:hlinkClick r:id="rId2"/>
              </a:rPr>
              <a:t>Rdocumentation</a:t>
            </a:r>
            <a:r>
              <a:rPr lang="it-IT" sz="2000" dirty="0"/>
              <a:t>) tutorial in : </a:t>
            </a:r>
            <a:r>
              <a:rPr lang="it-IT" sz="2000" dirty="0">
                <a:hlinkClick r:id="rId3"/>
              </a:rPr>
              <a:t>2101f11StepwiseLogisticR (toronto.edu)</a:t>
            </a:r>
            <a:endParaRPr lang="it-IT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9DB12C-F49E-4C80-A219-0F67F7DE3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14</a:t>
            </a:fld>
            <a:endParaRPr lang="it-I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772A81-1CED-4803-A24F-E82CDCA94F40}"/>
              </a:ext>
            </a:extLst>
          </p:cNvPr>
          <p:cNvSpPr txBox="1"/>
          <p:nvPr/>
        </p:nvSpPr>
        <p:spPr>
          <a:xfrm>
            <a:off x="280284" y="4383358"/>
            <a:ext cx="102761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>
                <a:hlinkClick r:id="rId4"/>
              </a:rPr>
              <a:t>dredge</a:t>
            </a:r>
            <a:r>
              <a:rPr lang="it-IT" dirty="0">
                <a:hlinkClick r:id="rId4"/>
              </a:rPr>
              <a:t> </a:t>
            </a:r>
            <a:r>
              <a:rPr lang="it-IT" dirty="0" err="1">
                <a:hlinkClick r:id="rId4"/>
              </a:rPr>
              <a:t>function</a:t>
            </a:r>
            <a:r>
              <a:rPr lang="it-IT" dirty="0">
                <a:hlinkClick r:id="rId4"/>
              </a:rPr>
              <a:t> – </a:t>
            </a:r>
            <a:r>
              <a:rPr lang="it-IT" dirty="0" err="1">
                <a:hlinkClick r:id="rId4"/>
              </a:rPr>
              <a:t>Rdocumentation</a:t>
            </a:r>
            <a:r>
              <a:rPr lang="it-IT" dirty="0"/>
              <a:t> </a:t>
            </a:r>
            <a:r>
              <a:rPr lang="it-IT" dirty="0">
                <a:sym typeface="Wingdings" panose="05000000000000000000" pitchFamily="2" charset="2"/>
              </a:rPr>
              <a:t> </a:t>
            </a:r>
            <a:r>
              <a:rPr lang="it-IT" dirty="0" err="1">
                <a:sym typeface="Wingdings" panose="05000000000000000000" pitchFamily="2" charset="2"/>
              </a:rPr>
              <a:t>function</a:t>
            </a:r>
            <a:r>
              <a:rPr lang="it-IT" dirty="0">
                <a:sym typeface="Wingdings" panose="05000000000000000000" pitchFamily="2" charset="2"/>
              </a:rPr>
              <a:t> in R </a:t>
            </a:r>
            <a:r>
              <a:rPr lang="it-IT" dirty="0" err="1">
                <a:sym typeface="Wingdings" panose="05000000000000000000" pitchFamily="2" charset="2"/>
              </a:rPr>
              <a:t>that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select</a:t>
            </a:r>
            <a:r>
              <a:rPr lang="it-IT" dirty="0">
                <a:sym typeface="Wingdings" panose="05000000000000000000" pitchFamily="2" charset="2"/>
              </a:rPr>
              <a:t> the best model to </a:t>
            </a:r>
            <a:r>
              <a:rPr lang="it-IT" dirty="0" err="1">
                <a:sym typeface="Wingdings" panose="05000000000000000000" pitchFamily="2" charset="2"/>
              </a:rPr>
              <a:t>fit</a:t>
            </a:r>
            <a:r>
              <a:rPr lang="it-IT" dirty="0">
                <a:sym typeface="Wingdings" panose="05000000000000000000" pitchFamily="2" charset="2"/>
              </a:rPr>
              <a:t> </a:t>
            </a:r>
            <a:endParaRPr lang="it-IT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8F9C88-3C3D-4C20-8630-2B80AB8AFC78}"/>
              </a:ext>
            </a:extLst>
          </p:cNvPr>
          <p:cNvSpPr txBox="1"/>
          <p:nvPr/>
        </p:nvSpPr>
        <p:spPr>
          <a:xfrm>
            <a:off x="113762" y="484465"/>
            <a:ext cx="2983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SUBTRACTING METHOD</a:t>
            </a:r>
          </a:p>
        </p:txBody>
      </p:sp>
    </p:spTree>
    <p:extLst>
      <p:ext uri="{BB962C8B-B14F-4D97-AF65-F5344CB8AC3E}">
        <p14:creationId xmlns:p14="http://schemas.microsoft.com/office/powerpoint/2010/main" val="3328908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6AA162-6E72-44C0-AB83-C381B9B87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15</a:t>
            </a:fld>
            <a:endParaRPr lang="it-IT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0C6713-22D4-4E8B-BE7B-37B8716DF42B}"/>
              </a:ext>
            </a:extLst>
          </p:cNvPr>
          <p:cNvSpPr/>
          <p:nvPr/>
        </p:nvSpPr>
        <p:spPr>
          <a:xfrm>
            <a:off x="5229181" y="64115"/>
            <a:ext cx="18555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Step()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CA17B2-23B8-4EFF-8EB8-C01B413E8FB3}"/>
              </a:ext>
            </a:extLst>
          </p:cNvPr>
          <p:cNvSpPr txBox="1"/>
          <p:nvPr/>
        </p:nvSpPr>
        <p:spPr>
          <a:xfrm>
            <a:off x="237392" y="1107831"/>
            <a:ext cx="1171721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&gt;</a:t>
            </a:r>
            <a:r>
              <a:rPr lang="it-IT" dirty="0" err="1"/>
              <a:t>fullmod</a:t>
            </a:r>
            <a:r>
              <a:rPr lang="it-IT" dirty="0"/>
              <a:t>= glm(Y~A+B+C)</a:t>
            </a:r>
          </a:p>
          <a:p>
            <a:r>
              <a:rPr lang="it-IT" dirty="0"/>
              <a:t>&gt;</a:t>
            </a:r>
            <a:r>
              <a:rPr lang="it-IT" dirty="0" err="1"/>
              <a:t>summary</a:t>
            </a:r>
            <a:r>
              <a:rPr lang="it-IT" dirty="0"/>
              <a:t>(</a:t>
            </a:r>
            <a:r>
              <a:rPr lang="it-IT" dirty="0" err="1"/>
              <a:t>fullmod</a:t>
            </a:r>
            <a:r>
              <a:rPr lang="it-IT" dirty="0"/>
              <a:t>)</a:t>
            </a:r>
            <a:r>
              <a:rPr lang="it-IT" dirty="0">
                <a:sym typeface="Wingdings" panose="05000000000000000000" pitchFamily="2" charset="2"/>
              </a:rPr>
              <a:t> in questo modo vedi i risultati in termini di Estimate (probabilità, significatività (***) e l’ AIC (più piccolo è meglio è)</a:t>
            </a:r>
          </a:p>
          <a:p>
            <a:endParaRPr lang="it-IT" dirty="0">
              <a:sym typeface="Wingdings" panose="05000000000000000000" pitchFamily="2" charset="2"/>
            </a:endParaRPr>
          </a:p>
          <a:p>
            <a:r>
              <a:rPr lang="it-IT" dirty="0">
                <a:sym typeface="Wingdings" panose="05000000000000000000" pitchFamily="2" charset="2"/>
              </a:rPr>
              <a:t>Inserendo Mod nella funzione step accade questo:</a:t>
            </a:r>
          </a:p>
          <a:p>
            <a:r>
              <a:rPr lang="it-IT" dirty="0">
                <a:sym typeface="Wingdings" panose="05000000000000000000" pitchFamily="2" charset="2"/>
              </a:rPr>
              <a:t>&gt;step(</a:t>
            </a:r>
            <a:r>
              <a:rPr lang="it-IT" dirty="0" err="1"/>
              <a:t>fullmod</a:t>
            </a:r>
            <a:r>
              <a:rPr lang="it-IT" dirty="0">
                <a:sym typeface="Wingdings" panose="05000000000000000000" pitchFamily="2" charset="2"/>
              </a:rPr>
              <a:t>)</a:t>
            </a:r>
          </a:p>
          <a:p>
            <a:endParaRPr lang="it-IT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5C8CD7-0B71-4CAB-B0BA-C024AFBBA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392" y="2990727"/>
            <a:ext cx="6295293" cy="341227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1D86CB-87A7-4CB3-93AB-B793F39CE13A}"/>
              </a:ext>
            </a:extLst>
          </p:cNvPr>
          <p:cNvSpPr/>
          <p:nvPr/>
        </p:nvSpPr>
        <p:spPr>
          <a:xfrm>
            <a:off x="855785" y="3139156"/>
            <a:ext cx="1025769" cy="23709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7355524-CB96-4557-A2A6-835F8AE829AA}"/>
              </a:ext>
            </a:extLst>
          </p:cNvPr>
          <p:cNvCxnSpPr>
            <a:stCxn id="9" idx="3"/>
          </p:cNvCxnSpPr>
          <p:nvPr/>
        </p:nvCxnSpPr>
        <p:spPr>
          <a:xfrm flipV="1">
            <a:off x="1881554" y="2778369"/>
            <a:ext cx="5052646" cy="479332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DD4D06C-E90F-400F-93DC-115187A29DE6}"/>
              </a:ext>
            </a:extLst>
          </p:cNvPr>
          <p:cNvSpPr txBox="1"/>
          <p:nvPr/>
        </p:nvSpPr>
        <p:spPr>
          <a:xfrm>
            <a:off x="7084754" y="2573215"/>
            <a:ext cx="4673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1. AIC di partenza con tutti e tre i parametri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927ADA-9BE5-4D35-89A5-ED4BA514E0F3}"/>
              </a:ext>
            </a:extLst>
          </p:cNvPr>
          <p:cNvSpPr/>
          <p:nvPr/>
        </p:nvSpPr>
        <p:spPr>
          <a:xfrm>
            <a:off x="87923" y="3862754"/>
            <a:ext cx="3411415" cy="13481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85DCC60-1876-4F8F-821F-8E2E2B9804CF}"/>
              </a:ext>
            </a:extLst>
          </p:cNvPr>
          <p:cNvCxnSpPr>
            <a:cxnSpLocks/>
          </p:cNvCxnSpPr>
          <p:nvPr/>
        </p:nvCxnSpPr>
        <p:spPr>
          <a:xfrm flipV="1">
            <a:off x="3499338" y="3688826"/>
            <a:ext cx="3182816" cy="254703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7D1659F-B448-490C-BCEF-82201176F08B}"/>
              </a:ext>
            </a:extLst>
          </p:cNvPr>
          <p:cNvSpPr txBox="1"/>
          <p:nvPr/>
        </p:nvSpPr>
        <p:spPr>
          <a:xfrm>
            <a:off x="6666577" y="3458308"/>
            <a:ext cx="55098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2. Se il modello mantiene tutti e tre i parametri. L’AIC è 1011.1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C80A166-BB89-4E73-A83C-711C24E860A7}"/>
              </a:ext>
            </a:extLst>
          </p:cNvPr>
          <p:cNvSpPr/>
          <p:nvPr/>
        </p:nvSpPr>
        <p:spPr>
          <a:xfrm>
            <a:off x="87923" y="4036683"/>
            <a:ext cx="3411415" cy="13481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799553D-8C32-49F6-8A1A-25C77E992B74}"/>
              </a:ext>
            </a:extLst>
          </p:cNvPr>
          <p:cNvCxnSpPr>
            <a:cxnSpLocks/>
          </p:cNvCxnSpPr>
          <p:nvPr/>
        </p:nvCxnSpPr>
        <p:spPr>
          <a:xfrm flipV="1">
            <a:off x="3499338" y="3871547"/>
            <a:ext cx="3182816" cy="254703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1ADE1CE-3E09-4C16-9612-AEB574AA6092}"/>
              </a:ext>
            </a:extLst>
          </p:cNvPr>
          <p:cNvSpPr txBox="1"/>
          <p:nvPr/>
        </p:nvSpPr>
        <p:spPr>
          <a:xfrm>
            <a:off x="6666577" y="3718946"/>
            <a:ext cx="55098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3. Se il modello toglie «</a:t>
            </a:r>
            <a:r>
              <a:rPr lang="it-IT" sz="1600" dirty="0" err="1"/>
              <a:t>parent_rank_node</a:t>
            </a:r>
            <a:r>
              <a:rPr lang="it-IT" sz="1600" dirty="0"/>
              <a:t>». L’AIC è 1012.9 </a:t>
            </a:r>
            <a:r>
              <a:rPr lang="it-IT" sz="1600" b="1" dirty="0"/>
              <a:t>quindi più alto e quindi peggiore</a:t>
            </a:r>
            <a:endParaRPr lang="it-IT" sz="16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790AC92-5988-4B71-A817-A9A5A7950B2E}"/>
              </a:ext>
            </a:extLst>
          </p:cNvPr>
          <p:cNvSpPr/>
          <p:nvPr/>
        </p:nvSpPr>
        <p:spPr>
          <a:xfrm>
            <a:off x="87923" y="4211443"/>
            <a:ext cx="3411415" cy="13481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9618F75-9293-44C3-8ED1-21443A2824AA}"/>
              </a:ext>
            </a:extLst>
          </p:cNvPr>
          <p:cNvCxnSpPr>
            <a:cxnSpLocks/>
          </p:cNvCxnSpPr>
          <p:nvPr/>
        </p:nvCxnSpPr>
        <p:spPr>
          <a:xfrm>
            <a:off x="3507669" y="4278851"/>
            <a:ext cx="3174485" cy="5499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AED7F3B-16CF-449E-B23E-5061367AE957}"/>
              </a:ext>
            </a:extLst>
          </p:cNvPr>
          <p:cNvSpPr txBox="1"/>
          <p:nvPr/>
        </p:nvSpPr>
        <p:spPr>
          <a:xfrm>
            <a:off x="6682154" y="4274467"/>
            <a:ext cx="55098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4. Se il modello toglie «</a:t>
            </a:r>
            <a:r>
              <a:rPr lang="it-IT" sz="1600" dirty="0" err="1"/>
              <a:t>parent_length_cm</a:t>
            </a:r>
            <a:r>
              <a:rPr lang="it-IT" sz="1600" dirty="0"/>
              <a:t>». L’AIC è 1015.2 </a:t>
            </a:r>
            <a:r>
              <a:rPr lang="it-IT" sz="1600" b="1" dirty="0"/>
              <a:t>quindi più alto e quindi peggiore</a:t>
            </a:r>
            <a:endParaRPr lang="it-IT" sz="16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C18FE3A-8998-4C8F-86D4-4F18C020AC91}"/>
              </a:ext>
            </a:extLst>
          </p:cNvPr>
          <p:cNvSpPr/>
          <p:nvPr/>
        </p:nvSpPr>
        <p:spPr>
          <a:xfrm>
            <a:off x="79670" y="4369906"/>
            <a:ext cx="3411415" cy="13481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0D0B4E6-FDFE-466D-B081-0A7DFC5CED7E}"/>
              </a:ext>
            </a:extLst>
          </p:cNvPr>
          <p:cNvCxnSpPr>
            <a:cxnSpLocks/>
          </p:cNvCxnSpPr>
          <p:nvPr/>
        </p:nvCxnSpPr>
        <p:spPr>
          <a:xfrm>
            <a:off x="3491085" y="4444060"/>
            <a:ext cx="3159915" cy="556721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00509417-ACE2-482A-8084-E8E7FEB88A9B}"/>
              </a:ext>
            </a:extLst>
          </p:cNvPr>
          <p:cNvSpPr txBox="1"/>
          <p:nvPr/>
        </p:nvSpPr>
        <p:spPr>
          <a:xfrm>
            <a:off x="6666577" y="4839415"/>
            <a:ext cx="55098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5. Se il modello toglie «</a:t>
            </a:r>
            <a:r>
              <a:rPr lang="it-IT" sz="1600" dirty="0" err="1"/>
              <a:t>median_distance</a:t>
            </a:r>
            <a:r>
              <a:rPr lang="it-IT" sz="1600" dirty="0"/>
              <a:t>». L’AIC è 1042.5 </a:t>
            </a:r>
            <a:r>
              <a:rPr lang="it-IT" sz="1600" b="1" dirty="0"/>
              <a:t>quindi più alto e quindi peggiore</a:t>
            </a:r>
            <a:endParaRPr lang="it-IT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D11C865-91AB-44EF-A562-553020A678BE}"/>
              </a:ext>
            </a:extLst>
          </p:cNvPr>
          <p:cNvSpPr txBox="1"/>
          <p:nvPr/>
        </p:nvSpPr>
        <p:spPr>
          <a:xfrm>
            <a:off x="6651000" y="5637376"/>
            <a:ext cx="55098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1" u="sng" dirty="0">
                <a:highlight>
                  <a:srgbClr val="FFFF00"/>
                </a:highlight>
              </a:rPr>
              <a:t>Quindi in sostanza, quello con tutti e tre i parametri è il migliore!!</a:t>
            </a:r>
          </a:p>
        </p:txBody>
      </p:sp>
    </p:spTree>
    <p:extLst>
      <p:ext uri="{BB962C8B-B14F-4D97-AF65-F5344CB8AC3E}">
        <p14:creationId xmlns:p14="http://schemas.microsoft.com/office/powerpoint/2010/main" val="1611845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492484"/>
            <a:ext cx="8705325" cy="3827803"/>
            <a:chOff x="-300880" y="396762"/>
            <a:chExt cx="8705325" cy="382780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396762"/>
              <a:ext cx="7269613" cy="3827803"/>
              <a:chOff x="-134508" y="-509356"/>
              <a:chExt cx="7269613" cy="3827803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078E6A0-3FDB-4058-8082-96C625B09A03}"/>
                  </a:ext>
                </a:extLst>
              </p:cNvPr>
              <p:cNvSpPr txBox="1"/>
              <p:nvPr/>
            </p:nvSpPr>
            <p:spPr>
              <a:xfrm>
                <a:off x="6063819" y="183225"/>
                <a:ext cx="5508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YES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FF4FA35-A9A4-41A1-87F2-B77B754F38F6}"/>
                  </a:ext>
                </a:extLst>
              </p:cNvPr>
              <p:cNvSpPr txBox="1"/>
              <p:nvPr/>
            </p:nvSpPr>
            <p:spPr>
              <a:xfrm>
                <a:off x="2142732" y="-509356"/>
                <a:ext cx="51969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NO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Box2: </a:t>
                </a:r>
                <a:r>
                  <a:rPr lang="it-IT" sz="1500" dirty="0" err="1"/>
                  <a:t>Existence</a:t>
                </a:r>
                <a:r>
                  <a:rPr lang="it-IT" sz="1500" dirty="0"/>
                  <a:t> of B (0,1)?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Box4: do </a:t>
                </a:r>
                <a:r>
                  <a:rPr lang="it-IT" sz="1500" dirty="0" err="1"/>
                  <a:t>you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burst</a:t>
                </a:r>
                <a:r>
                  <a:rPr lang="it-IT" sz="1500" dirty="0"/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it-IT" sz="1500" dirty="0"/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Box2: </a:t>
              </a:r>
              <a:r>
                <a:rPr lang="it-IT" sz="1500" dirty="0" err="1"/>
                <a:t>how</a:t>
              </a:r>
              <a:r>
                <a:rPr lang="it-IT" sz="1500" dirty="0"/>
                <a:t> </a:t>
              </a:r>
              <a:r>
                <a:rPr lang="it-IT" sz="1500" dirty="0" err="1"/>
                <a:t>many</a:t>
              </a:r>
              <a:r>
                <a:rPr lang="it-IT" sz="1500" dirty="0"/>
                <a:t> V and M </a:t>
              </a:r>
              <a:r>
                <a:rPr lang="it-IT" sz="1500" dirty="0" err="1"/>
                <a:t>buds</a:t>
              </a:r>
              <a:r>
                <a:rPr lang="it-IT" sz="1500" dirty="0"/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</a:t>
            </a:r>
            <a:r>
              <a:rPr lang="it-IT" sz="1500" dirty="0" err="1">
                <a:solidFill>
                  <a:schemeClr val="bg2"/>
                </a:solidFill>
              </a:rPr>
              <a:t>sylleptic</a:t>
            </a:r>
            <a:r>
              <a:rPr lang="it-IT" sz="1500" dirty="0">
                <a:solidFill>
                  <a:schemeClr val="bg2"/>
                </a:solidFill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32C745E5-6F19-4843-86BB-10F09473BA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15" t="3746" r="51526" b="75378"/>
          <a:stretch/>
        </p:blipFill>
        <p:spPr>
          <a:xfrm>
            <a:off x="2808297" y="499924"/>
            <a:ext cx="1132824" cy="803879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FF2CDAC-4050-4879-B59D-4D3B86A36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9291" y="414441"/>
            <a:ext cx="798918" cy="1104825"/>
          </a:xfrm>
          <a:prstGeom prst="rect">
            <a:avLst/>
          </a:prstGeom>
        </p:spPr>
      </p:pic>
      <p:pic>
        <p:nvPicPr>
          <p:cNvPr id="41" name="Picture 8" descr="Happy smiling funny cute hazelnut Royalty Free Vector Image">
            <a:extLst>
              <a:ext uri="{FF2B5EF4-FFF2-40B4-BE49-F238E27FC236}">
                <a16:creationId xmlns:a16="http://schemas.microsoft.com/office/drawing/2014/main" id="{9851058B-1D6E-4D2D-BF1B-6686B24F6D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891"/>
          <a:stretch/>
        </p:blipFill>
        <p:spPr bwMode="auto">
          <a:xfrm>
            <a:off x="7227012" y="784073"/>
            <a:ext cx="524331" cy="470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Box1.0: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A2BB5A-8131-4857-B3B9-D6C91AAF1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36637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756523" y="120231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3AD3F93-647B-4CCC-9B5A-CFD142C6E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865" y="151669"/>
            <a:ext cx="2319042" cy="173928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01499EC-538D-4CB3-B27D-B15C296D4D45}"/>
              </a:ext>
            </a:extLst>
          </p:cNvPr>
          <p:cNvSpPr/>
          <p:nvPr/>
        </p:nvSpPr>
        <p:spPr>
          <a:xfrm>
            <a:off x="8753334" y="212915"/>
            <a:ext cx="1246104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BC6041-DF92-430A-B77A-BA66253119DE}"/>
              </a:ext>
            </a:extLst>
          </p:cNvPr>
          <p:cNvSpPr txBox="1"/>
          <p:nvPr/>
        </p:nvSpPr>
        <p:spPr>
          <a:xfrm>
            <a:off x="2780306" y="2035535"/>
            <a:ext cx="4898004" cy="164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>
                <a:highlight>
                  <a:srgbClr val="FFFF00"/>
                </a:highlight>
              </a:rPr>
              <a:t>Is</a:t>
            </a:r>
            <a:r>
              <a:rPr lang="it-IT" sz="2520" dirty="0">
                <a:highlight>
                  <a:srgbClr val="FFFF00"/>
                </a:highlight>
              </a:rPr>
              <a:t> </a:t>
            </a:r>
            <a:r>
              <a:rPr lang="it-IT" sz="2520" dirty="0" err="1">
                <a:highlight>
                  <a:srgbClr val="FFFF00"/>
                </a:highlight>
              </a:rPr>
              <a:t>missing</a:t>
            </a:r>
            <a:r>
              <a:rPr lang="it-IT" sz="2520" dirty="0">
                <a:highlight>
                  <a:srgbClr val="FFFF00"/>
                </a:highlight>
              </a:rPr>
              <a:t> the info </a:t>
            </a:r>
            <a:r>
              <a:rPr lang="it-IT" sz="2520" dirty="0" err="1">
                <a:highlight>
                  <a:srgbClr val="FFFF00"/>
                </a:highlight>
              </a:rPr>
              <a:t>regarding</a:t>
            </a:r>
            <a:r>
              <a:rPr lang="it-IT" sz="2520" dirty="0">
                <a:highlight>
                  <a:srgbClr val="FFFF00"/>
                </a:highlight>
              </a:rPr>
              <a:t> </a:t>
            </a:r>
            <a:r>
              <a:rPr lang="it-IT" sz="2520" dirty="0" err="1">
                <a:highlight>
                  <a:srgbClr val="FFFF00"/>
                </a:highlight>
              </a:rPr>
              <a:t>length</a:t>
            </a:r>
            <a:r>
              <a:rPr lang="it-IT" sz="2520" dirty="0">
                <a:highlight>
                  <a:srgbClr val="FFFF00"/>
                </a:highlight>
              </a:rPr>
              <a:t> </a:t>
            </a:r>
            <a:r>
              <a:rPr lang="it-IT" sz="2520" dirty="0" err="1">
                <a:highlight>
                  <a:srgbClr val="FFFF00"/>
                </a:highlight>
              </a:rPr>
              <a:t>distributio</a:t>
            </a:r>
            <a:r>
              <a:rPr lang="it-IT" sz="2520" dirty="0">
                <a:highlight>
                  <a:srgbClr val="FFFF00"/>
                </a:highlight>
              </a:rPr>
              <a:t>: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it-IT" sz="2520" dirty="0" err="1">
                <a:highlight>
                  <a:srgbClr val="FFFF00"/>
                </a:highlight>
              </a:rPr>
              <a:t>Acquisition</a:t>
            </a:r>
            <a:r>
              <a:rPr lang="it-IT" sz="2520" dirty="0">
                <a:highlight>
                  <a:srgbClr val="FFFF00"/>
                </a:highlight>
              </a:rPr>
              <a:t> of data in </a:t>
            </a:r>
            <a:r>
              <a:rPr lang="it-IT" sz="2520" dirty="0" err="1">
                <a:highlight>
                  <a:srgbClr val="FFFF00"/>
                </a:highlight>
              </a:rPr>
              <a:t>summer</a:t>
            </a:r>
            <a:r>
              <a:rPr lang="it-IT" sz="2520" dirty="0">
                <a:highlight>
                  <a:srgbClr val="FFFF00"/>
                </a:highlight>
              </a:rPr>
              <a:t> 2022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6789C54-0D72-4537-BCB5-405F5EEEC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4548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FBFA43-157B-4F1A-87B1-0BFA7CC6EBBD}"/>
              </a:ext>
            </a:extLst>
          </p:cNvPr>
          <p:cNvSpPr txBox="1"/>
          <p:nvPr/>
        </p:nvSpPr>
        <p:spPr>
          <a:xfrm>
            <a:off x="931985" y="344587"/>
            <a:ext cx="10802815" cy="164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/>
              <a:t>Because</a:t>
            </a:r>
            <a:r>
              <a:rPr lang="it-IT" sz="2520" dirty="0"/>
              <a:t> sylleptic are </a:t>
            </a:r>
            <a:r>
              <a:rPr lang="it-IT" sz="2520" dirty="0" err="1"/>
              <a:t>distributed</a:t>
            </a:r>
            <a:r>
              <a:rPr lang="it-IT" sz="2520" dirty="0"/>
              <a:t> in the </a:t>
            </a:r>
            <a:r>
              <a:rPr lang="it-IT" sz="2520" dirty="0" err="1"/>
              <a:t>median</a:t>
            </a:r>
            <a:r>
              <a:rPr lang="it-IT" sz="2520" dirty="0"/>
              <a:t> zone </a:t>
            </a:r>
            <a:r>
              <a:rPr lang="it-IT" sz="2520" dirty="0" err="1"/>
              <a:t>along</a:t>
            </a:r>
            <a:r>
              <a:rPr lang="it-IT" sz="2520" dirty="0"/>
              <a:t> the </a:t>
            </a:r>
            <a:r>
              <a:rPr lang="it-IT" sz="2520" dirty="0" err="1"/>
              <a:t>parent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r>
              <a:rPr lang="it-IT" sz="2520" dirty="0"/>
              <a:t>, the </a:t>
            </a:r>
            <a:r>
              <a:rPr lang="it-IT" sz="2520" dirty="0" err="1"/>
              <a:t>rank</a:t>
            </a:r>
            <a:r>
              <a:rPr lang="it-IT" sz="2520" dirty="0"/>
              <a:t> </a:t>
            </a:r>
            <a:r>
              <a:rPr lang="it-IT" sz="2520" dirty="0" err="1"/>
              <a:t>does</a:t>
            </a:r>
            <a:r>
              <a:rPr lang="it-IT" sz="2520" dirty="0"/>
              <a:t> </a:t>
            </a:r>
            <a:r>
              <a:rPr lang="it-IT" sz="2520" dirty="0" err="1"/>
              <a:t>not</a:t>
            </a:r>
            <a:r>
              <a:rPr lang="it-IT" sz="2520" dirty="0"/>
              <a:t> </a:t>
            </a:r>
            <a:r>
              <a:rPr lang="it-IT" sz="2520" dirty="0" err="1"/>
              <a:t>have</a:t>
            </a:r>
            <a:r>
              <a:rPr lang="it-IT" sz="2520" dirty="0"/>
              <a:t> a linear </a:t>
            </a:r>
            <a:r>
              <a:rPr lang="it-IT" sz="2520" dirty="0" err="1"/>
              <a:t>effect</a:t>
            </a:r>
            <a:r>
              <a:rPr lang="it-IT" sz="2520" dirty="0"/>
              <a:t>:</a:t>
            </a:r>
          </a:p>
          <a:p>
            <a:pPr algn="ctr"/>
            <a:r>
              <a:rPr lang="it-IT" sz="2520" dirty="0"/>
              <a:t> </a:t>
            </a:r>
            <a:r>
              <a:rPr lang="it-IT" sz="2520" dirty="0" err="1"/>
              <a:t>we</a:t>
            </a:r>
            <a:r>
              <a:rPr lang="it-IT" sz="2520" dirty="0"/>
              <a:t> compute for </a:t>
            </a:r>
            <a:r>
              <a:rPr lang="it-IT" sz="2520" dirty="0" err="1"/>
              <a:t>each</a:t>
            </a:r>
            <a:r>
              <a:rPr lang="it-IT" sz="2520" dirty="0"/>
              <a:t> </a:t>
            </a:r>
            <a:r>
              <a:rPr lang="it-IT" sz="2520" dirty="0" err="1"/>
              <a:t>bud</a:t>
            </a:r>
            <a:r>
              <a:rPr lang="it-IT" sz="2520" dirty="0"/>
              <a:t> the </a:t>
            </a:r>
            <a:r>
              <a:rPr lang="it-IT" sz="2520" dirty="0" err="1"/>
              <a:t>distance</a:t>
            </a:r>
            <a:r>
              <a:rPr lang="it-IT" sz="2520" dirty="0"/>
              <a:t> to the </a:t>
            </a:r>
            <a:r>
              <a:rPr lang="it-IT" sz="2520" dirty="0" err="1"/>
              <a:t>shoot</a:t>
            </a:r>
            <a:r>
              <a:rPr lang="it-IT" sz="2520" dirty="0"/>
              <a:t> </a:t>
            </a:r>
            <a:r>
              <a:rPr lang="it-IT" sz="2520" dirty="0" err="1"/>
              <a:t>extremities</a:t>
            </a:r>
            <a:r>
              <a:rPr lang="it-IT" sz="2520" dirty="0"/>
              <a:t>, </a:t>
            </a:r>
          </a:p>
          <a:p>
            <a:pPr marL="285756" indent="-285756" algn="ctr">
              <a:buFont typeface="Arial" panose="020B0604020202020204" pitchFamily="34" charset="0"/>
              <a:buChar char="•"/>
            </a:pPr>
            <a:r>
              <a:rPr lang="it-IT" sz="2520" b="1" u="sng" dirty="0"/>
              <a:t>0 </a:t>
            </a:r>
            <a:r>
              <a:rPr lang="it-IT" sz="2520" b="1" u="sng" dirty="0" err="1"/>
              <a:t>is</a:t>
            </a:r>
            <a:r>
              <a:rPr lang="it-IT" sz="2520" b="1" u="sng" dirty="0"/>
              <a:t> the </a:t>
            </a:r>
            <a:r>
              <a:rPr lang="it-IT" sz="2520" b="1" u="sng" dirty="0" err="1"/>
              <a:t>median</a:t>
            </a:r>
            <a:r>
              <a:rPr lang="it-IT" sz="2520" b="1" u="sng" dirty="0"/>
              <a:t> </a:t>
            </a:r>
            <a:r>
              <a:rPr lang="it-IT" sz="2520" b="1" u="sng" dirty="0" err="1"/>
              <a:t>rank</a:t>
            </a:r>
            <a:r>
              <a:rPr lang="it-IT" sz="2520" b="1" u="sng" dirty="0"/>
              <a:t> of </a:t>
            </a:r>
            <a:r>
              <a:rPr lang="it-IT" sz="2520" b="1" u="sng" dirty="0" err="1"/>
              <a:t>each</a:t>
            </a:r>
            <a:r>
              <a:rPr lang="it-IT" sz="2520" b="1" u="sng" dirty="0"/>
              <a:t> </a:t>
            </a:r>
            <a:r>
              <a:rPr lang="it-IT" sz="2520" b="1" u="sng" dirty="0" err="1"/>
              <a:t>shoot</a:t>
            </a:r>
            <a:endParaRPr lang="it-IT" sz="2520" b="1" u="sng" dirty="0"/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132CC7E0-B19E-4790-B0D8-153266F1E1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508" y="2084012"/>
            <a:ext cx="5655447" cy="424158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5ED9D-D697-4609-BF53-9737351A4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7363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00A439-EFD8-4904-98B3-89A01E93B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02" y="119460"/>
            <a:ext cx="2625313" cy="1476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AA699A-9B15-49EB-B822-37C8E6FC3E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426" y="571994"/>
            <a:ext cx="5686058" cy="41346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13B670-4EB4-4C8F-91DC-A40C3B5250AE}"/>
              </a:ext>
            </a:extLst>
          </p:cNvPr>
          <p:cNvSpPr txBox="1"/>
          <p:nvPr/>
        </p:nvSpPr>
        <p:spPr>
          <a:xfrm>
            <a:off x="5967547" y="1596199"/>
            <a:ext cx="3642360" cy="73866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Coef=-0.01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Coef=-0.23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31183" y="142503"/>
            <a:ext cx="3249819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 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F794A7-D804-456E-99B8-C694E044490A}"/>
              </a:ext>
            </a:extLst>
          </p:cNvPr>
          <p:cNvSpPr txBox="1"/>
          <p:nvPr/>
        </p:nvSpPr>
        <p:spPr>
          <a:xfrm>
            <a:off x="3581747" y="50938"/>
            <a:ext cx="52457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00" dirty="0"/>
              <a:t>~</a:t>
            </a:r>
            <a:r>
              <a:rPr lang="it-IT" sz="2500" dirty="0" err="1"/>
              <a:t>length</a:t>
            </a:r>
            <a:r>
              <a:rPr lang="it-IT" sz="2500" dirty="0"/>
              <a:t>(cm)+</a:t>
            </a:r>
            <a:r>
              <a:rPr lang="it-IT" sz="2500" dirty="0" err="1"/>
              <a:t>rank_node+distance</a:t>
            </a:r>
            <a:endParaRPr lang="it-IT" sz="25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693F30-1CC4-4CA1-978C-C32B46CBE1B6}"/>
              </a:ext>
            </a:extLst>
          </p:cNvPr>
          <p:cNvCxnSpPr>
            <a:cxnSpLocks/>
          </p:cNvCxnSpPr>
          <p:nvPr/>
        </p:nvCxnSpPr>
        <p:spPr>
          <a:xfrm flipH="1">
            <a:off x="5065571" y="2334863"/>
            <a:ext cx="934454" cy="41862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7AB53A16-B115-46C2-BB20-4AC32B21DF21}"/>
              </a:ext>
            </a:extLst>
          </p:cNvPr>
          <p:cNvSpPr/>
          <p:nvPr/>
        </p:nvSpPr>
        <p:spPr>
          <a:xfrm>
            <a:off x="10281037" y="353596"/>
            <a:ext cx="7951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0D53C5-7EBF-4715-9194-449FDC21888B}"/>
              </a:ext>
            </a:extLst>
          </p:cNvPr>
          <p:cNvSpPr/>
          <p:nvPr/>
        </p:nvSpPr>
        <p:spPr>
          <a:xfrm>
            <a:off x="4554415" y="2379785"/>
            <a:ext cx="517018" cy="553455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164B04-F52E-4EFA-B1C1-CE6FEB632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19</a:t>
            </a:fld>
            <a:endParaRPr lang="it-IT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1701B14-6BAF-4242-83C8-E6D774FD51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0025" y="3173029"/>
            <a:ext cx="5756340" cy="3027041"/>
          </a:xfrm>
          <a:prstGeom prst="rect">
            <a:avLst/>
          </a:prstGeom>
          <a:ln>
            <a:solidFill>
              <a:srgbClr val="FFFF00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27881DF-3FD6-405F-B48B-3E22846C2F62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AIC=1011.1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A3E3A3-FE35-42AC-9E17-F7A19435A3FA}"/>
              </a:ext>
            </a:extLst>
          </p:cNvPr>
          <p:cNvSpPr txBox="1"/>
          <p:nvPr/>
        </p:nvSpPr>
        <p:spPr>
          <a:xfrm>
            <a:off x="61693" y="5621351"/>
            <a:ext cx="5351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u="sng" dirty="0" err="1"/>
              <a:t>It</a:t>
            </a:r>
            <a:r>
              <a:rPr lang="it-IT" u="sng" dirty="0"/>
              <a:t> </a:t>
            </a:r>
            <a:r>
              <a:rPr lang="it-IT" u="sng" dirty="0" err="1"/>
              <a:t>seems</a:t>
            </a:r>
            <a:r>
              <a:rPr lang="it-IT" u="sng" dirty="0"/>
              <a:t> to be the best model. </a:t>
            </a:r>
            <a:r>
              <a:rPr lang="it-IT" u="sng" dirty="0" err="1"/>
              <a:t>Also</a:t>
            </a:r>
            <a:r>
              <a:rPr lang="it-IT" u="sng" dirty="0"/>
              <a:t> </a:t>
            </a:r>
            <a:r>
              <a:rPr lang="it-IT" u="sng" dirty="0" err="1"/>
              <a:t>confirmed</a:t>
            </a:r>
            <a:r>
              <a:rPr lang="it-IT" u="sng" dirty="0"/>
              <a:t> by STEP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98EC921-64B0-4B1C-B5DC-8869749B9CF9}"/>
              </a:ext>
            </a:extLst>
          </p:cNvPr>
          <p:cNvSpPr/>
          <p:nvPr/>
        </p:nvSpPr>
        <p:spPr>
          <a:xfrm>
            <a:off x="8305798" y="3909647"/>
            <a:ext cx="562709" cy="676548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C8D9D23-3AEF-49A5-A92C-F95AD81A4DA7}"/>
              </a:ext>
            </a:extLst>
          </p:cNvPr>
          <p:cNvCxnSpPr>
            <a:cxnSpLocks/>
          </p:cNvCxnSpPr>
          <p:nvPr/>
        </p:nvCxnSpPr>
        <p:spPr>
          <a:xfrm flipH="1">
            <a:off x="5272444" y="4575506"/>
            <a:ext cx="3033354" cy="1230511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miley Face 24">
            <a:extLst>
              <a:ext uri="{FF2B5EF4-FFF2-40B4-BE49-F238E27FC236}">
                <a16:creationId xmlns:a16="http://schemas.microsoft.com/office/drawing/2014/main" id="{351A7A08-AE9E-400E-A402-1A0F0D9393A7}"/>
              </a:ext>
            </a:extLst>
          </p:cNvPr>
          <p:cNvSpPr/>
          <p:nvPr/>
        </p:nvSpPr>
        <p:spPr>
          <a:xfrm>
            <a:off x="1865604" y="5117123"/>
            <a:ext cx="432391" cy="369332"/>
          </a:xfrm>
          <a:prstGeom prst="smileyFac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9643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57E4D9D-F677-498D-8E04-80AECAA5BEA9}"/>
              </a:ext>
            </a:extLst>
          </p:cNvPr>
          <p:cNvGrpSpPr/>
          <p:nvPr/>
        </p:nvGrpSpPr>
        <p:grpSpPr>
          <a:xfrm>
            <a:off x="3267537" y="1337312"/>
            <a:ext cx="5634940" cy="4680263"/>
            <a:chOff x="2891642" y="543420"/>
            <a:chExt cx="6042560" cy="4883603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2744576-E059-4D30-B5D9-7A7194E6624F}"/>
                </a:ext>
              </a:extLst>
            </p:cNvPr>
            <p:cNvCxnSpPr/>
            <p:nvPr/>
          </p:nvCxnSpPr>
          <p:spPr>
            <a:xfrm>
              <a:off x="3257797" y="5427023"/>
              <a:ext cx="5676405" cy="0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7B3C442-F8E2-4071-B859-0AA9E9CED8ED}"/>
                </a:ext>
              </a:extLst>
            </p:cNvPr>
            <p:cNvCxnSpPr>
              <a:cxnSpLocks/>
            </p:cNvCxnSpPr>
            <p:nvPr/>
          </p:nvCxnSpPr>
          <p:spPr>
            <a:xfrm>
              <a:off x="4857008" y="1330036"/>
              <a:ext cx="967839" cy="4096987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E9A4F322-6B92-4C5D-8160-E0281AEC976E}"/>
                </a:ext>
              </a:extLst>
            </p:cNvPr>
            <p:cNvCxnSpPr>
              <a:cxnSpLocks/>
            </p:cNvCxnSpPr>
            <p:nvPr/>
          </p:nvCxnSpPr>
          <p:spPr>
            <a:xfrm>
              <a:off x="5605153" y="779813"/>
              <a:ext cx="283029" cy="4647210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4B839F29-8203-4002-AF05-B963C9EDB5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34644" y="1118260"/>
              <a:ext cx="971797" cy="4308763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5F9F04-BE42-4EB0-BE4F-858762EDF5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52456" y="2626426"/>
              <a:ext cx="1472539" cy="2800597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AF39CE6-CDBA-44FB-BC1F-0DE7BBEE5F4D}"/>
                </a:ext>
              </a:extLst>
            </p:cNvPr>
            <p:cNvCxnSpPr>
              <a:cxnSpLocks/>
            </p:cNvCxnSpPr>
            <p:nvPr/>
          </p:nvCxnSpPr>
          <p:spPr>
            <a:xfrm>
              <a:off x="4085110" y="2856016"/>
              <a:ext cx="1763486" cy="2571006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CD022FE-C329-4583-96AB-DD8B2873FF6C}"/>
                </a:ext>
              </a:extLst>
            </p:cNvPr>
            <p:cNvCxnSpPr>
              <a:cxnSpLocks/>
            </p:cNvCxnSpPr>
            <p:nvPr/>
          </p:nvCxnSpPr>
          <p:spPr>
            <a:xfrm>
              <a:off x="4862946" y="2786743"/>
              <a:ext cx="142503" cy="146363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F218A1B-1A76-4F7E-A174-E36B3A3D528C}"/>
                </a:ext>
              </a:extLst>
            </p:cNvPr>
            <p:cNvCxnSpPr>
              <a:cxnSpLocks/>
            </p:cNvCxnSpPr>
            <p:nvPr/>
          </p:nvCxnSpPr>
          <p:spPr>
            <a:xfrm>
              <a:off x="4393869" y="2043050"/>
              <a:ext cx="142503" cy="146363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9AB0F4A-A27E-435F-BF69-900E69BCF46D}"/>
                </a:ext>
              </a:extLst>
            </p:cNvPr>
            <p:cNvCxnSpPr>
              <a:cxnSpLocks/>
            </p:cNvCxnSpPr>
            <p:nvPr/>
          </p:nvCxnSpPr>
          <p:spPr>
            <a:xfrm>
              <a:off x="6525493" y="1073234"/>
              <a:ext cx="142503" cy="146363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75643F2-D493-4960-9521-2A98BA984447}"/>
                </a:ext>
              </a:extLst>
            </p:cNvPr>
            <p:cNvCxnSpPr>
              <a:cxnSpLocks/>
            </p:cNvCxnSpPr>
            <p:nvPr/>
          </p:nvCxnSpPr>
          <p:spPr>
            <a:xfrm>
              <a:off x="6923314" y="2536867"/>
              <a:ext cx="229589" cy="871351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E76C631-A18E-4A40-A5BB-9A99413D79E8}"/>
                </a:ext>
              </a:extLst>
            </p:cNvPr>
            <p:cNvCxnSpPr>
              <a:cxnSpLocks/>
            </p:cNvCxnSpPr>
            <p:nvPr/>
          </p:nvCxnSpPr>
          <p:spPr>
            <a:xfrm>
              <a:off x="6222670" y="2667743"/>
              <a:ext cx="229589" cy="871351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0C4ECF7-A4FE-4059-9C5D-1D4A5D7A6359}"/>
                </a:ext>
              </a:extLst>
            </p:cNvPr>
            <p:cNvCxnSpPr>
              <a:cxnSpLocks/>
            </p:cNvCxnSpPr>
            <p:nvPr/>
          </p:nvCxnSpPr>
          <p:spPr>
            <a:xfrm>
              <a:off x="5458691" y="1531671"/>
              <a:ext cx="229589" cy="871351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C6A7BFC-461B-4FF8-AD15-A765E5F1B1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32811" y="1602674"/>
              <a:ext cx="381990" cy="1023752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A59E82F8-F92F-4AA2-B9A5-76E62CB4AB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71411" y="2470068"/>
              <a:ext cx="280054" cy="79985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CBA8243-C20E-4FD3-AA42-7AD666FF91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99319" y="2626426"/>
              <a:ext cx="158834" cy="84117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6AE7B4-4580-4C7E-B63D-268470493028}"/>
                </a:ext>
              </a:extLst>
            </p:cNvPr>
            <p:cNvCxnSpPr>
              <a:cxnSpLocks/>
            </p:cNvCxnSpPr>
            <p:nvPr/>
          </p:nvCxnSpPr>
          <p:spPr>
            <a:xfrm>
              <a:off x="7048005" y="3621479"/>
              <a:ext cx="494802" cy="18456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31CF39A-5E80-4F02-ADBF-9BBADA7FDA2A}"/>
                </a:ext>
              </a:extLst>
            </p:cNvPr>
            <p:cNvCxnSpPr>
              <a:cxnSpLocks/>
            </p:cNvCxnSpPr>
            <p:nvPr/>
          </p:nvCxnSpPr>
          <p:spPr>
            <a:xfrm>
              <a:off x="6543306" y="4373583"/>
              <a:ext cx="288965" cy="182089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9B6E2DB-FBB2-411B-9BBC-CE819D1AD760}"/>
                </a:ext>
              </a:extLst>
            </p:cNvPr>
            <p:cNvCxnSpPr>
              <a:cxnSpLocks/>
            </p:cNvCxnSpPr>
            <p:nvPr/>
          </p:nvCxnSpPr>
          <p:spPr>
            <a:xfrm>
              <a:off x="5157852" y="4672941"/>
              <a:ext cx="288965" cy="182089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7CC36D1-32DC-4B01-A2F4-72CD9CE36662}"/>
                </a:ext>
              </a:extLst>
            </p:cNvPr>
            <p:cNvCxnSpPr>
              <a:cxnSpLocks/>
            </p:cNvCxnSpPr>
            <p:nvPr/>
          </p:nvCxnSpPr>
          <p:spPr>
            <a:xfrm>
              <a:off x="3938649" y="3749882"/>
              <a:ext cx="855024" cy="11232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5B9483D-ED1D-4D5D-B4CD-C1FECABC9E06}"/>
                </a:ext>
              </a:extLst>
            </p:cNvPr>
            <p:cNvCxnSpPr>
              <a:cxnSpLocks/>
            </p:cNvCxnSpPr>
            <p:nvPr/>
          </p:nvCxnSpPr>
          <p:spPr>
            <a:xfrm>
              <a:off x="3485406" y="3156859"/>
              <a:ext cx="855024" cy="11232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82DA500-0244-4DE6-82B2-7F6FA7E5A748}"/>
                </a:ext>
              </a:extLst>
            </p:cNvPr>
            <p:cNvCxnSpPr>
              <a:cxnSpLocks/>
            </p:cNvCxnSpPr>
            <p:nvPr/>
          </p:nvCxnSpPr>
          <p:spPr>
            <a:xfrm>
              <a:off x="2891642" y="2470068"/>
              <a:ext cx="1226124" cy="460664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529DB2A-B07A-4258-8338-42B3D5AE3D8B}"/>
                </a:ext>
              </a:extLst>
            </p:cNvPr>
            <p:cNvCxnSpPr>
              <a:cxnSpLocks/>
            </p:cNvCxnSpPr>
            <p:nvPr/>
          </p:nvCxnSpPr>
          <p:spPr>
            <a:xfrm>
              <a:off x="4110100" y="543420"/>
              <a:ext cx="816925" cy="887556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FB38D8B-1B0C-42C8-902D-275EFCAA86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98279" y="2043050"/>
              <a:ext cx="968827" cy="608488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88EEAEA-FA49-410E-B519-38B02756032A}"/>
                </a:ext>
              </a:extLst>
            </p:cNvPr>
            <p:cNvCxnSpPr>
              <a:cxnSpLocks/>
            </p:cNvCxnSpPr>
            <p:nvPr/>
          </p:nvCxnSpPr>
          <p:spPr>
            <a:xfrm>
              <a:off x="4643249" y="1908651"/>
              <a:ext cx="476995" cy="55486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17F7EAB-85C6-4548-977D-A8350372C61C}"/>
                </a:ext>
              </a:extLst>
            </p:cNvPr>
            <p:cNvCxnSpPr>
              <a:cxnSpLocks/>
            </p:cNvCxnSpPr>
            <p:nvPr/>
          </p:nvCxnSpPr>
          <p:spPr>
            <a:xfrm>
              <a:off x="5153890" y="709768"/>
              <a:ext cx="476995" cy="55486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C8C1B5-E599-448E-A069-3C381275DF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76803" y="1264628"/>
              <a:ext cx="1400298" cy="439949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C68D1D4-DC58-4E5E-BD3B-D93E87E98D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27074" y="3861679"/>
              <a:ext cx="340922" cy="20686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1B45195-6F01-4A11-A27F-703EAB61499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14455" y="3518559"/>
              <a:ext cx="340922" cy="20686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780DD70-3562-4730-A2B3-3BDD7AB885C0}"/>
                </a:ext>
              </a:extLst>
            </p:cNvPr>
            <p:cNvCxnSpPr>
              <a:cxnSpLocks/>
            </p:cNvCxnSpPr>
            <p:nvPr/>
          </p:nvCxnSpPr>
          <p:spPr>
            <a:xfrm>
              <a:off x="5490358" y="3449287"/>
              <a:ext cx="307276" cy="512507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1EC3AE97-612C-44FA-ADFF-9BEBB702D682}"/>
              </a:ext>
            </a:extLst>
          </p:cNvPr>
          <p:cNvSpPr/>
          <p:nvPr/>
        </p:nvSpPr>
        <p:spPr>
          <a:xfrm>
            <a:off x="2963288" y="112910"/>
            <a:ext cx="624344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Hazelnut architecture</a:t>
            </a:r>
          </a:p>
        </p:txBody>
      </p:sp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71E8FDF3-9EF9-465A-943B-B7500DBFC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221937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1EF3827-87B5-45D2-967C-E37C2BCF5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46" y="685952"/>
            <a:ext cx="8608099" cy="340540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00380" y="99018"/>
            <a:ext cx="4456708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1A25FA-4AC6-4423-8D22-7B741DA09109}"/>
              </a:ext>
            </a:extLst>
          </p:cNvPr>
          <p:cNvSpPr txBox="1"/>
          <p:nvPr/>
        </p:nvSpPr>
        <p:spPr>
          <a:xfrm>
            <a:off x="4598377" y="20534"/>
            <a:ext cx="403860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Permuting</a:t>
            </a:r>
            <a:endParaRPr lang="it-IT" sz="252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E689FB-C54E-40FF-AD8D-F29A1EDB246D}"/>
              </a:ext>
            </a:extLst>
          </p:cNvPr>
          <p:cNvSpPr txBox="1"/>
          <p:nvPr/>
        </p:nvSpPr>
        <p:spPr>
          <a:xfrm>
            <a:off x="2266477" y="4246108"/>
            <a:ext cx="449773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500" b="1" u="sng" dirty="0"/>
              <a:t>497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 (</a:t>
            </a:r>
            <a:r>
              <a:rPr lang="it-IT" sz="1500" b="1" dirty="0"/>
              <a:t>~5%)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92C5BA-9BA4-43B9-B79F-A6553F0F3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20</a:t>
            </a:fld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1758911-1058-4E43-A7D7-0D702D64DE1F}"/>
              </a:ext>
            </a:extLst>
          </p:cNvPr>
          <p:cNvSpPr txBox="1"/>
          <p:nvPr/>
        </p:nvSpPr>
        <p:spPr>
          <a:xfrm>
            <a:off x="6128223" y="1664858"/>
            <a:ext cx="1148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b="1" dirty="0" err="1">
                <a:solidFill>
                  <a:schemeClr val="bg2"/>
                </a:solidFill>
              </a:rPr>
              <a:t>rank</a:t>
            </a:r>
            <a:r>
              <a:rPr lang="it-IT" sz="1800" b="1" dirty="0">
                <a:solidFill>
                  <a:schemeClr val="bg2"/>
                </a:solidFill>
              </a:rPr>
              <a:t> </a:t>
            </a:r>
            <a:r>
              <a:rPr lang="it-IT" sz="1800" b="1" dirty="0" err="1">
                <a:solidFill>
                  <a:schemeClr val="bg2"/>
                </a:solidFill>
              </a:rPr>
              <a:t>node</a:t>
            </a:r>
            <a:endParaRPr lang="it-IT" dirty="0">
              <a:solidFill>
                <a:schemeClr val="bg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36A586-1D3A-4D38-9596-249D400E4865}"/>
              </a:ext>
            </a:extLst>
          </p:cNvPr>
          <p:cNvSpPr txBox="1"/>
          <p:nvPr/>
        </p:nvSpPr>
        <p:spPr>
          <a:xfrm>
            <a:off x="2105284" y="5624879"/>
            <a:ext cx="8129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because</a:t>
            </a:r>
            <a:r>
              <a:rPr lang="it-IT" dirty="0"/>
              <a:t> the </a:t>
            </a:r>
            <a:r>
              <a:rPr lang="it-IT" dirty="0" err="1"/>
              <a:t>probability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 </a:t>
            </a:r>
            <a:r>
              <a:rPr lang="it-IT" dirty="0" err="1"/>
              <a:t>explain</a:t>
            </a:r>
            <a:r>
              <a:rPr lang="it-IT" dirty="0"/>
              <a:t> by chance the model </a:t>
            </a:r>
            <a:r>
              <a:rPr lang="it-IT" dirty="0" err="1"/>
              <a:t>is</a:t>
            </a:r>
            <a:r>
              <a:rPr lang="it-IT" dirty="0"/>
              <a:t> ~5% (&gt;1% of </a:t>
            </a:r>
            <a:r>
              <a:rPr lang="it-IT" dirty="0" err="1"/>
              <a:t>significance</a:t>
            </a:r>
            <a:r>
              <a:rPr lang="it-IT" dirty="0"/>
              <a:t>)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remove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 from the </a:t>
            </a:r>
            <a:r>
              <a:rPr lang="it-IT" dirty="0" err="1"/>
              <a:t>equation</a:t>
            </a:r>
            <a:endParaRPr lang="it-IT" dirty="0"/>
          </a:p>
        </p:txBody>
      </p:sp>
      <p:sp>
        <p:nvSpPr>
          <p:cNvPr id="19" name="Smiley Face 18">
            <a:extLst>
              <a:ext uri="{FF2B5EF4-FFF2-40B4-BE49-F238E27FC236}">
                <a16:creationId xmlns:a16="http://schemas.microsoft.com/office/drawing/2014/main" id="{EE62D708-BAAE-4EC9-BA1E-1385BE1D03E7}"/>
              </a:ext>
            </a:extLst>
          </p:cNvPr>
          <p:cNvSpPr/>
          <p:nvPr/>
        </p:nvSpPr>
        <p:spPr>
          <a:xfrm>
            <a:off x="6788157" y="4299544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62367A3-5373-4253-8507-7429C5CBA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2802" y="119460"/>
            <a:ext cx="2625313" cy="147673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1AB7962-600D-4689-8A25-3D48C7E8555C}"/>
              </a:ext>
            </a:extLst>
          </p:cNvPr>
          <p:cNvSpPr/>
          <p:nvPr/>
        </p:nvSpPr>
        <p:spPr>
          <a:xfrm>
            <a:off x="10281037" y="353596"/>
            <a:ext cx="7951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27600438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279CF70B-F007-4661-B006-1A908218A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16" y="668367"/>
            <a:ext cx="5760000" cy="418579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13B670-4EB4-4C8F-91DC-A40C3B5250AE}"/>
              </a:ext>
            </a:extLst>
          </p:cNvPr>
          <p:cNvSpPr txBox="1"/>
          <p:nvPr/>
        </p:nvSpPr>
        <p:spPr>
          <a:xfrm>
            <a:off x="6304768" y="1599121"/>
            <a:ext cx="3440954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(***).Coef=-0.23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56316" y="281370"/>
            <a:ext cx="3249819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F794A7-D804-456E-99B8-C694E044490A}"/>
              </a:ext>
            </a:extLst>
          </p:cNvPr>
          <p:cNvSpPr txBox="1"/>
          <p:nvPr/>
        </p:nvSpPr>
        <p:spPr>
          <a:xfrm>
            <a:off x="3616568" y="217329"/>
            <a:ext cx="610007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parental_length</a:t>
            </a:r>
            <a:r>
              <a:rPr lang="it-IT" sz="2520" dirty="0"/>
              <a:t>(cm)+</a:t>
            </a:r>
            <a:r>
              <a:rPr lang="it-IT" sz="2520" dirty="0" err="1"/>
              <a:t>distance</a:t>
            </a:r>
            <a:endParaRPr lang="it-IT" sz="252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693F30-1CC4-4CA1-978C-C32B46CBE1B6}"/>
              </a:ext>
            </a:extLst>
          </p:cNvPr>
          <p:cNvCxnSpPr>
            <a:cxnSpLocks/>
            <a:endCxn id="16" idx="3"/>
          </p:cNvCxnSpPr>
          <p:nvPr/>
        </p:nvCxnSpPr>
        <p:spPr>
          <a:xfrm flipH="1">
            <a:off x="5455034" y="2123905"/>
            <a:ext cx="2118073" cy="66416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97CDD85-78A7-4C5E-AD19-C0482D1B4593}"/>
              </a:ext>
            </a:extLst>
          </p:cNvPr>
          <p:cNvSpPr/>
          <p:nvPr/>
        </p:nvSpPr>
        <p:spPr>
          <a:xfrm>
            <a:off x="5002896" y="2579077"/>
            <a:ext cx="452138" cy="417975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5FA069-37A9-44B5-8B08-7DD5A8C13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21</a:t>
            </a:fld>
            <a:endParaRPr lang="it-I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91390E-9D20-4017-9128-79325DB040A6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AIC=1012.9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29ABAA-DCA1-4531-9871-52F587873A67}"/>
              </a:ext>
            </a:extLst>
          </p:cNvPr>
          <p:cNvSpPr txBox="1"/>
          <p:nvPr/>
        </p:nvSpPr>
        <p:spPr>
          <a:xfrm>
            <a:off x="6762276" y="5570978"/>
            <a:ext cx="519526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1006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10%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967C5D-1C68-4EC1-AFA5-414C987D8A39}"/>
              </a:ext>
            </a:extLst>
          </p:cNvPr>
          <p:cNvSpPr txBox="1"/>
          <p:nvPr/>
        </p:nvSpPr>
        <p:spPr>
          <a:xfrm>
            <a:off x="3167169" y="5155479"/>
            <a:ext cx="20867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 AND PERMUTATION WORSE THAN PREVIOUS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9BDA36C3-ABBA-407F-96B4-8454ECE3C534}"/>
              </a:ext>
            </a:extLst>
          </p:cNvPr>
          <p:cNvSpPr/>
          <p:nvPr/>
        </p:nvSpPr>
        <p:spPr>
          <a:xfrm>
            <a:off x="1873272" y="5187717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Smiley Face 23">
            <a:extLst>
              <a:ext uri="{FF2B5EF4-FFF2-40B4-BE49-F238E27FC236}">
                <a16:creationId xmlns:a16="http://schemas.microsoft.com/office/drawing/2014/main" id="{393A75BF-6259-4B9B-A7C8-8824461553E3}"/>
              </a:ext>
            </a:extLst>
          </p:cNvPr>
          <p:cNvSpPr/>
          <p:nvPr/>
        </p:nvSpPr>
        <p:spPr>
          <a:xfrm>
            <a:off x="6244261" y="5588562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6D5127-BC3D-46E9-89DB-D7CE481B1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5686" y="3161362"/>
            <a:ext cx="5662039" cy="229392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1D3816D-DC60-4286-B362-B04EA17885B6}"/>
              </a:ext>
            </a:extLst>
          </p:cNvPr>
          <p:cNvSpPr txBox="1"/>
          <p:nvPr/>
        </p:nvSpPr>
        <p:spPr>
          <a:xfrm>
            <a:off x="411675" y="6486782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LENGTH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~10% (&gt;1%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remove</a:t>
            </a:r>
            <a:r>
              <a:rPr lang="it-IT" sz="1400" dirty="0"/>
              <a:t> </a:t>
            </a:r>
            <a:r>
              <a:rPr lang="it-IT" sz="1400" dirty="0" err="1"/>
              <a:t>length</a:t>
            </a:r>
            <a:r>
              <a:rPr lang="it-IT" sz="1400" dirty="0"/>
              <a:t> from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6A93065-D385-4F70-A03A-7EA2B102A8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2802" y="119460"/>
            <a:ext cx="2625313" cy="147673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F4E879D8-C32B-406B-8387-81CEE36931E2}"/>
              </a:ext>
            </a:extLst>
          </p:cNvPr>
          <p:cNvSpPr/>
          <p:nvPr/>
        </p:nvSpPr>
        <p:spPr>
          <a:xfrm>
            <a:off x="10281037" y="353596"/>
            <a:ext cx="7951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1882687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7617DCFA-FC66-4388-A702-740088CDE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02" y="119460"/>
            <a:ext cx="2625313" cy="147673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8018A614-62A2-4354-AA72-F2062EFAF354}"/>
              </a:ext>
            </a:extLst>
          </p:cNvPr>
          <p:cNvSpPr/>
          <p:nvPr/>
        </p:nvSpPr>
        <p:spPr>
          <a:xfrm>
            <a:off x="10281037" y="353596"/>
            <a:ext cx="7951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D50D20-3A51-44BB-8F44-829AFB548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16" y="697460"/>
            <a:ext cx="5325416" cy="35546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13B670-4EB4-4C8F-91DC-A40C3B5250AE}"/>
              </a:ext>
            </a:extLst>
          </p:cNvPr>
          <p:cNvSpPr txBox="1"/>
          <p:nvPr/>
        </p:nvSpPr>
        <p:spPr>
          <a:xfrm>
            <a:off x="6009979" y="1420891"/>
            <a:ext cx="3440954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(***).Coef=-0.27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56316" y="281370"/>
            <a:ext cx="3249819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F794A7-D804-456E-99B8-C694E044490A}"/>
              </a:ext>
            </a:extLst>
          </p:cNvPr>
          <p:cNvSpPr txBox="1"/>
          <p:nvPr/>
        </p:nvSpPr>
        <p:spPr>
          <a:xfrm>
            <a:off x="3616568" y="217329"/>
            <a:ext cx="610007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</a:t>
            </a:r>
            <a:endParaRPr lang="it-IT" sz="252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693F30-1CC4-4CA1-978C-C32B46CBE1B6}"/>
              </a:ext>
            </a:extLst>
          </p:cNvPr>
          <p:cNvCxnSpPr>
            <a:cxnSpLocks/>
            <a:endCxn id="16" idx="3"/>
          </p:cNvCxnSpPr>
          <p:nvPr/>
        </p:nvCxnSpPr>
        <p:spPr>
          <a:xfrm flipH="1">
            <a:off x="4780958" y="1723501"/>
            <a:ext cx="2458042" cy="82725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97CDD85-78A7-4C5E-AD19-C0482D1B4593}"/>
              </a:ext>
            </a:extLst>
          </p:cNvPr>
          <p:cNvSpPr/>
          <p:nvPr/>
        </p:nvSpPr>
        <p:spPr>
          <a:xfrm>
            <a:off x="4328820" y="2452100"/>
            <a:ext cx="452138" cy="197315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5FA069-37A9-44B5-8B08-7DD5A8C13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22</a:t>
            </a:fld>
            <a:endParaRPr lang="it-I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91390E-9D20-4017-9128-79325DB040A6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AIC=1013.7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29ABAA-DCA1-4531-9871-52F587873A67}"/>
              </a:ext>
            </a:extLst>
          </p:cNvPr>
          <p:cNvSpPr txBox="1"/>
          <p:nvPr/>
        </p:nvSpPr>
        <p:spPr>
          <a:xfrm>
            <a:off x="6762276" y="5570978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0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0%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967C5D-1C68-4EC1-AFA5-414C987D8A39}"/>
              </a:ext>
            </a:extLst>
          </p:cNvPr>
          <p:cNvSpPr txBox="1"/>
          <p:nvPr/>
        </p:nvSpPr>
        <p:spPr>
          <a:xfrm>
            <a:off x="3167169" y="5155479"/>
            <a:ext cx="20867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 BUT PERMUTATION BETTER THAN PREVIOUS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9BDA36C3-ABBA-407F-96B4-8454ECE3C534}"/>
              </a:ext>
            </a:extLst>
          </p:cNvPr>
          <p:cNvSpPr/>
          <p:nvPr/>
        </p:nvSpPr>
        <p:spPr>
          <a:xfrm>
            <a:off x="1873272" y="5187717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Smiley Face 23">
            <a:extLst>
              <a:ext uri="{FF2B5EF4-FFF2-40B4-BE49-F238E27FC236}">
                <a16:creationId xmlns:a16="http://schemas.microsoft.com/office/drawing/2014/main" id="{393A75BF-6259-4B9B-A7C8-8824461553E3}"/>
              </a:ext>
            </a:extLst>
          </p:cNvPr>
          <p:cNvSpPr/>
          <p:nvPr/>
        </p:nvSpPr>
        <p:spPr>
          <a:xfrm>
            <a:off x="6244261" y="5588562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5C832B3-6E72-4FFD-8CEA-1C678CFB88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0340" y="2850160"/>
            <a:ext cx="6100073" cy="262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1520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09340A4-C080-4480-BFFB-F90DE93F9D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02" y="119460"/>
            <a:ext cx="2625313" cy="147673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238F17E-6D9F-46FB-B976-2755937992DE}"/>
              </a:ext>
            </a:extLst>
          </p:cNvPr>
          <p:cNvSpPr/>
          <p:nvPr/>
        </p:nvSpPr>
        <p:spPr>
          <a:xfrm>
            <a:off x="10281037" y="353596"/>
            <a:ext cx="7951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852DC4-F936-45F9-9169-4F8751232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23</a:t>
            </a:fld>
            <a:endParaRPr lang="it-IT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5F62398B-8736-4539-AE08-FB2CAB709C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849" y="685562"/>
            <a:ext cx="7315834" cy="5486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7369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AAFAF7F3-7AA7-4D2B-BCCF-0C117B64C2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5244" y="2036445"/>
            <a:ext cx="5665618" cy="42492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62EB74-4AEA-4C31-BF6B-2A5356EC0B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16" y="697460"/>
            <a:ext cx="5760000" cy="38446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13B670-4EB4-4C8F-91DC-A40C3B5250AE}"/>
              </a:ext>
            </a:extLst>
          </p:cNvPr>
          <p:cNvSpPr txBox="1"/>
          <p:nvPr/>
        </p:nvSpPr>
        <p:spPr>
          <a:xfrm>
            <a:off x="6009979" y="1420891"/>
            <a:ext cx="3440954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(***).Coef=-4.04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56316" y="281370"/>
            <a:ext cx="3249819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F794A7-D804-456E-99B8-C694E044490A}"/>
              </a:ext>
            </a:extLst>
          </p:cNvPr>
          <p:cNvSpPr txBox="1"/>
          <p:nvPr/>
        </p:nvSpPr>
        <p:spPr>
          <a:xfrm>
            <a:off x="3616568" y="217329"/>
            <a:ext cx="610007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</a:t>
            </a:r>
            <a:r>
              <a:rPr lang="it-IT" sz="2520" dirty="0"/>
              <a:t> </a:t>
            </a:r>
            <a:r>
              <a:rPr lang="it-IT" sz="2520" b="1" u="sng" dirty="0" err="1"/>
              <a:t>normalized</a:t>
            </a:r>
            <a:r>
              <a:rPr lang="it-IT" sz="2520" b="1" u="sng" dirty="0"/>
              <a:t> </a:t>
            </a:r>
            <a:r>
              <a:rPr lang="it-IT" sz="2520" dirty="0"/>
              <a:t>(</a:t>
            </a:r>
            <a:r>
              <a:rPr lang="it-IT" sz="2520" dirty="0" err="1"/>
              <a:t>distance</a:t>
            </a:r>
            <a:r>
              <a:rPr lang="it-IT" sz="2520" dirty="0"/>
              <a:t>/tot </a:t>
            </a:r>
            <a:r>
              <a:rPr lang="it-IT" sz="2520" dirty="0" err="1"/>
              <a:t>nodes</a:t>
            </a:r>
            <a:r>
              <a:rPr lang="it-IT" sz="2520" dirty="0"/>
              <a:t>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693F30-1CC4-4CA1-978C-C32B46CBE1B6}"/>
              </a:ext>
            </a:extLst>
          </p:cNvPr>
          <p:cNvCxnSpPr>
            <a:cxnSpLocks/>
            <a:stCxn id="8" idx="2"/>
            <a:endCxn id="16" idx="3"/>
          </p:cNvCxnSpPr>
          <p:nvPr/>
        </p:nvCxnSpPr>
        <p:spPr>
          <a:xfrm flipH="1">
            <a:off x="5068505" y="1728668"/>
            <a:ext cx="2661951" cy="903151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97CDD85-78A7-4C5E-AD19-C0482D1B4593}"/>
              </a:ext>
            </a:extLst>
          </p:cNvPr>
          <p:cNvSpPr/>
          <p:nvPr/>
        </p:nvSpPr>
        <p:spPr>
          <a:xfrm>
            <a:off x="4616367" y="2533161"/>
            <a:ext cx="452138" cy="197315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5FA069-37A9-44B5-8B08-7DD5A8C13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24</a:t>
            </a:fld>
            <a:endParaRPr lang="it-I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91390E-9D20-4017-9128-79325DB040A6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AIC=1013.7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967C5D-1C68-4EC1-AFA5-414C987D8A39}"/>
              </a:ext>
            </a:extLst>
          </p:cNvPr>
          <p:cNvSpPr txBox="1"/>
          <p:nvPr/>
        </p:nvSpPr>
        <p:spPr>
          <a:xfrm>
            <a:off x="121138" y="4653240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9BDA36C3-ABBA-407F-96B4-8454ECE3C534}"/>
              </a:ext>
            </a:extLst>
          </p:cNvPr>
          <p:cNvSpPr/>
          <p:nvPr/>
        </p:nvSpPr>
        <p:spPr>
          <a:xfrm>
            <a:off x="1873272" y="5187717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6061B9A-3FBB-49D4-A8A5-B048924AAE7D}"/>
              </a:ext>
            </a:extLst>
          </p:cNvPr>
          <p:cNvSpPr txBox="1"/>
          <p:nvPr/>
        </p:nvSpPr>
        <p:spPr>
          <a:xfrm>
            <a:off x="6666604" y="5903021"/>
            <a:ext cx="971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 dirty="0"/>
              <a:t>0=</a:t>
            </a:r>
            <a:r>
              <a:rPr lang="it-IT" sz="1000" dirty="0" err="1"/>
              <a:t>median</a:t>
            </a:r>
            <a:r>
              <a:rPr lang="it-IT" sz="1000" dirty="0"/>
              <a:t> part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C67A49B-B383-4DB1-8A55-7AD261B8EF38}"/>
              </a:ext>
            </a:extLst>
          </p:cNvPr>
          <p:cNvSpPr txBox="1"/>
          <p:nvPr/>
        </p:nvSpPr>
        <p:spPr>
          <a:xfrm>
            <a:off x="10750707" y="5884108"/>
            <a:ext cx="12061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 dirty="0"/>
              <a:t>0.5=end/</a:t>
            </a:r>
            <a:r>
              <a:rPr lang="it-IT" sz="1000" dirty="0" err="1"/>
              <a:t>beginning</a:t>
            </a:r>
            <a:endParaRPr lang="it-IT" sz="1000" dirty="0"/>
          </a:p>
        </p:txBody>
      </p:sp>
      <p:pic>
        <p:nvPicPr>
          <p:cNvPr id="19" name="Picture 18" descr="Chart, histogram&#10;&#10;Description automatically generated">
            <a:extLst>
              <a:ext uri="{FF2B5EF4-FFF2-40B4-BE49-F238E27FC236}">
                <a16:creationId xmlns:a16="http://schemas.microsoft.com/office/drawing/2014/main" id="{2C68DE38-5772-4B51-A674-D25D17450C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197" y="4071010"/>
            <a:ext cx="3345881" cy="2509411"/>
          </a:xfrm>
          <a:prstGeom prst="rect">
            <a:avLst/>
          </a:prstGeom>
          <a:ln w="57150">
            <a:solidFill>
              <a:srgbClr val="FFC000"/>
            </a:solidFill>
          </a:ln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F49359E-46CC-452C-A247-650E620ECF6D}"/>
              </a:ext>
            </a:extLst>
          </p:cNvPr>
          <p:cNvCxnSpPr>
            <a:cxnSpLocks/>
          </p:cNvCxnSpPr>
          <p:nvPr/>
        </p:nvCxnSpPr>
        <p:spPr>
          <a:xfrm flipH="1">
            <a:off x="6399480" y="5187717"/>
            <a:ext cx="678526" cy="160964"/>
          </a:xfrm>
          <a:prstGeom prst="straightConnector1">
            <a:avLst/>
          </a:prstGeom>
          <a:ln w="28575" cap="flat" cmpd="sng" algn="ctr">
            <a:solidFill>
              <a:srgbClr val="FF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D6D3CA45-36B1-4BD1-B0CB-EE7F2D1F5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2802" y="119460"/>
            <a:ext cx="2625313" cy="1476739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801CD4F-58E8-49F7-8393-CA6DD7BCC49E}"/>
              </a:ext>
            </a:extLst>
          </p:cNvPr>
          <p:cNvSpPr/>
          <p:nvPr/>
        </p:nvSpPr>
        <p:spPr>
          <a:xfrm>
            <a:off x="10281037" y="353596"/>
            <a:ext cx="7951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6437299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492484"/>
            <a:ext cx="8705325" cy="3827803"/>
            <a:chOff x="-300880" y="396762"/>
            <a:chExt cx="8705325" cy="382780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396762"/>
              <a:ext cx="7269613" cy="3827803"/>
              <a:chOff x="-134508" y="-509356"/>
              <a:chExt cx="7269613" cy="3827803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078E6A0-3FDB-4058-8082-96C625B09A03}"/>
                  </a:ext>
                </a:extLst>
              </p:cNvPr>
              <p:cNvSpPr txBox="1"/>
              <p:nvPr/>
            </p:nvSpPr>
            <p:spPr>
              <a:xfrm>
                <a:off x="6063819" y="183225"/>
                <a:ext cx="5508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YES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FF4FA35-A9A4-41A1-87F2-B77B754F38F6}"/>
                  </a:ext>
                </a:extLst>
              </p:cNvPr>
              <p:cNvSpPr txBox="1"/>
              <p:nvPr/>
            </p:nvSpPr>
            <p:spPr>
              <a:xfrm>
                <a:off x="2142732" y="-509356"/>
                <a:ext cx="51969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NO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Box2: </a:t>
                </a:r>
                <a:r>
                  <a:rPr lang="it-IT" sz="1500" dirty="0" err="1"/>
                  <a:t>Existence</a:t>
                </a:r>
                <a:r>
                  <a:rPr lang="it-IT" sz="1500" dirty="0"/>
                  <a:t> of B (0,1)?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Box4: do </a:t>
                </a:r>
                <a:r>
                  <a:rPr lang="it-IT" sz="1500" dirty="0" err="1"/>
                  <a:t>you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burst</a:t>
                </a:r>
                <a:r>
                  <a:rPr lang="it-IT" sz="1500" dirty="0"/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it-IT" sz="1500" dirty="0"/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Box2: </a:t>
              </a:r>
              <a:r>
                <a:rPr lang="it-IT" sz="1500" dirty="0" err="1"/>
                <a:t>how</a:t>
              </a:r>
              <a:r>
                <a:rPr lang="it-IT" sz="1500" dirty="0"/>
                <a:t> </a:t>
              </a:r>
              <a:r>
                <a:rPr lang="it-IT" sz="1500" dirty="0" err="1"/>
                <a:t>many</a:t>
              </a:r>
              <a:r>
                <a:rPr lang="it-IT" sz="1500" dirty="0"/>
                <a:t> V and M </a:t>
              </a:r>
              <a:r>
                <a:rPr lang="it-IT" sz="1500" dirty="0" err="1"/>
                <a:t>buds</a:t>
              </a:r>
              <a:r>
                <a:rPr lang="it-IT" sz="1500" dirty="0"/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</a:t>
            </a:r>
            <a:r>
              <a:rPr lang="it-IT" sz="1500" dirty="0" err="1">
                <a:solidFill>
                  <a:schemeClr val="bg2"/>
                </a:solidFill>
              </a:rPr>
              <a:t>sylleptic</a:t>
            </a:r>
            <a:r>
              <a:rPr lang="it-IT" sz="1500" dirty="0">
                <a:solidFill>
                  <a:schemeClr val="bg2"/>
                </a:solidFill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Box1.0: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A2BB5A-8131-4857-B3B9-D6C91AAF1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25</a:t>
            </a:fld>
            <a:endParaRPr lang="it-IT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1C3DB0-5A43-494C-A530-4036ADD043C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4" name="Picture 43" descr="Chart, histogram&#10;&#10;Description automatically generated">
            <a:extLst>
              <a:ext uri="{FF2B5EF4-FFF2-40B4-BE49-F238E27FC236}">
                <a16:creationId xmlns:a16="http://schemas.microsoft.com/office/drawing/2014/main" id="{CC7EE478-D806-4261-AE1D-D0F9BCDB67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Flowchart: Collate 44">
            <a:extLst>
              <a:ext uri="{FF2B5EF4-FFF2-40B4-BE49-F238E27FC236}">
                <a16:creationId xmlns:a16="http://schemas.microsoft.com/office/drawing/2014/main" id="{160CB21E-7DF7-460F-8F8C-F8AF38250A01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66491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F1042D3-4C93-43A4-B893-113A56969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4" y="936938"/>
            <a:ext cx="5596823" cy="369758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5962159" y="1009536"/>
            <a:ext cx="3208934" cy="95410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algn="ctr"/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(*).Coef=-0.05</a:t>
            </a:r>
          </a:p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(***).Coef=-0.12</a:t>
            </a:r>
          </a:p>
          <a:p>
            <a:pPr algn="ctr"/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214814" y="173658"/>
            <a:ext cx="2693397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908211" y="196495"/>
            <a:ext cx="728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parent</a:t>
            </a:r>
            <a:r>
              <a:rPr lang="it-IT" dirty="0"/>
              <a:t> </a:t>
            </a:r>
            <a:r>
              <a:rPr lang="it-IT" dirty="0" err="1"/>
              <a:t>shoot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rank+distance+length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  <a:endCxn id="5" idx="3"/>
          </p:cNvCxnSpPr>
          <p:nvPr/>
        </p:nvCxnSpPr>
        <p:spPr>
          <a:xfrm flipH="1">
            <a:off x="4753060" y="1963643"/>
            <a:ext cx="2813566" cy="846675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E684B953-71D0-46B3-986B-944D60DA881A}"/>
              </a:ext>
            </a:extLst>
          </p:cNvPr>
          <p:cNvSpPr/>
          <p:nvPr/>
        </p:nvSpPr>
        <p:spPr>
          <a:xfrm>
            <a:off x="4391553" y="2544726"/>
            <a:ext cx="361507" cy="53118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77A3F5-3B17-42A1-BED9-E025FEA52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26</a:t>
            </a:fld>
            <a:endParaRPr lang="it-IT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2F1068-4A3E-4655-ACE9-936D841EBE2A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AIC=769.32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748B743-7F24-47AD-BDFF-DCF8F670FA2E}"/>
              </a:ext>
            </a:extLst>
          </p:cNvPr>
          <p:cNvSpPr txBox="1"/>
          <p:nvPr/>
        </p:nvSpPr>
        <p:spPr>
          <a:xfrm>
            <a:off x="6265579" y="3738416"/>
            <a:ext cx="5260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would</a:t>
            </a:r>
            <a:r>
              <a:rPr lang="it-IT" dirty="0"/>
              <a:t> </a:t>
            </a:r>
            <a:r>
              <a:rPr lang="it-IT" dirty="0" err="1"/>
              <a:t>remove</a:t>
            </a:r>
            <a:r>
              <a:rPr lang="it-IT" dirty="0"/>
              <a:t> </a:t>
            </a:r>
            <a:r>
              <a:rPr lang="it-IT" dirty="0" err="1"/>
              <a:t>parent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significant</a:t>
            </a:r>
            <a:r>
              <a:rPr lang="it-IT" dirty="0"/>
              <a:t> 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635E40E-FFBE-4B96-A275-46B5FC422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2802" y="119460"/>
            <a:ext cx="2625313" cy="147673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208DDE4-F0CC-4644-B13E-4F8FA1853DAA}"/>
              </a:ext>
            </a:extLst>
          </p:cNvPr>
          <p:cNvSpPr/>
          <p:nvPr/>
        </p:nvSpPr>
        <p:spPr>
          <a:xfrm>
            <a:off x="10890637" y="712794"/>
            <a:ext cx="7951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8880993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72054B-6799-409D-9B97-72A5324C6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3" y="862449"/>
            <a:ext cx="5760000" cy="39983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191789" y="1051852"/>
            <a:ext cx="3074360" cy="73866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(***).Coef=0.02</a:t>
            </a:r>
          </a:p>
          <a:p>
            <a:pPr algn="ctr"/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(*).Coef=-0.04</a:t>
            </a:r>
          </a:p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(***).Coef=-0.12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214814" y="173658"/>
            <a:ext cx="2693397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908211" y="196495"/>
            <a:ext cx="728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parent</a:t>
            </a:r>
            <a:r>
              <a:rPr lang="it-IT" dirty="0"/>
              <a:t> </a:t>
            </a:r>
            <a:r>
              <a:rPr lang="it-IT" dirty="0" err="1"/>
              <a:t>shoot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rank+distance</a:t>
            </a:r>
            <a:endParaRPr lang="it-IT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  <a:endCxn id="5" idx="3"/>
          </p:cNvCxnSpPr>
          <p:nvPr/>
        </p:nvCxnSpPr>
        <p:spPr>
          <a:xfrm flipH="1">
            <a:off x="4933813" y="1790516"/>
            <a:ext cx="2795156" cy="113676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E684B953-71D0-46B3-986B-944D60DA881A}"/>
              </a:ext>
            </a:extLst>
          </p:cNvPr>
          <p:cNvSpPr/>
          <p:nvPr/>
        </p:nvSpPr>
        <p:spPr>
          <a:xfrm>
            <a:off x="4572306" y="2672316"/>
            <a:ext cx="361507" cy="50991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77A3F5-3B17-42A1-BED9-E025FEA52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27</a:t>
            </a:fld>
            <a:endParaRPr lang="it-IT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2F1068-4A3E-4655-ACE9-936D841EBE2A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AIC=768.84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748B743-7F24-47AD-BDFF-DCF8F670FA2E}"/>
              </a:ext>
            </a:extLst>
          </p:cNvPr>
          <p:cNvSpPr txBox="1"/>
          <p:nvPr/>
        </p:nvSpPr>
        <p:spPr>
          <a:xfrm>
            <a:off x="6716357" y="2603507"/>
            <a:ext cx="5260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Permute </a:t>
            </a:r>
            <a:r>
              <a:rPr lang="it-IT" dirty="0" err="1"/>
              <a:t>rank_node</a:t>
            </a:r>
            <a:endParaRPr lang="it-IT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CE62A7-6E1C-40B2-BF73-9F7DC7EA5A0D}"/>
              </a:ext>
            </a:extLst>
          </p:cNvPr>
          <p:cNvSpPr txBox="1"/>
          <p:nvPr/>
        </p:nvSpPr>
        <p:spPr>
          <a:xfrm>
            <a:off x="3167169" y="5155479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BETTER</a:t>
            </a:r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EF2BE635-5BC3-4B22-9FC1-C134B193BAC0}"/>
              </a:ext>
            </a:extLst>
          </p:cNvPr>
          <p:cNvSpPr/>
          <p:nvPr/>
        </p:nvSpPr>
        <p:spPr>
          <a:xfrm>
            <a:off x="1873272" y="5187717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6ECB07D-8B21-4DA6-9043-180806C11E7C}"/>
              </a:ext>
            </a:extLst>
          </p:cNvPr>
          <p:cNvSpPr txBox="1"/>
          <p:nvPr/>
        </p:nvSpPr>
        <p:spPr>
          <a:xfrm>
            <a:off x="7157411" y="5295169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120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1.2%</a:t>
            </a:r>
          </a:p>
        </p:txBody>
      </p:sp>
      <p:sp>
        <p:nvSpPr>
          <p:cNvPr id="22" name="Smiley Face 21">
            <a:extLst>
              <a:ext uri="{FF2B5EF4-FFF2-40B4-BE49-F238E27FC236}">
                <a16:creationId xmlns:a16="http://schemas.microsoft.com/office/drawing/2014/main" id="{E255FC95-E83E-4FD8-91E3-2DB72601FE20}"/>
              </a:ext>
            </a:extLst>
          </p:cNvPr>
          <p:cNvSpPr/>
          <p:nvPr/>
        </p:nvSpPr>
        <p:spPr>
          <a:xfrm>
            <a:off x="6639396" y="5312753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6A92403-B10D-495E-A118-83E8F534F152}"/>
              </a:ext>
            </a:extLst>
          </p:cNvPr>
          <p:cNvSpPr txBox="1"/>
          <p:nvPr/>
        </p:nvSpPr>
        <p:spPr>
          <a:xfrm>
            <a:off x="411675" y="6486782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RANK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~1.2% (&gt;1%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remove</a:t>
            </a:r>
            <a:r>
              <a:rPr lang="it-IT" sz="1400" dirty="0"/>
              <a:t> RANK from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33AA47-CC8D-40AC-B8BA-8B12A7950A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4813" y="2993933"/>
            <a:ext cx="6217187" cy="208367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C4A99DC-E1A1-4038-8CA5-2742A9576E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2802" y="119460"/>
            <a:ext cx="2625313" cy="1476739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C110DD59-26A3-4DB9-9786-900046F1DC5F}"/>
              </a:ext>
            </a:extLst>
          </p:cNvPr>
          <p:cNvSpPr/>
          <p:nvPr/>
        </p:nvSpPr>
        <p:spPr>
          <a:xfrm>
            <a:off x="10890637" y="712794"/>
            <a:ext cx="7951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35573674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D24FC86-B3F7-4507-B0CA-97CF68A21A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3" y="860250"/>
            <a:ext cx="5760000" cy="42622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057415" y="1022428"/>
            <a:ext cx="3133998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(***).Coef=0.02</a:t>
            </a:r>
          </a:p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(***).Coef=-0.13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214814" y="173658"/>
            <a:ext cx="2693397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908211" y="196495"/>
            <a:ext cx="728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parent</a:t>
            </a:r>
            <a:r>
              <a:rPr lang="it-IT" dirty="0"/>
              <a:t> </a:t>
            </a:r>
            <a:r>
              <a:rPr lang="it-IT" dirty="0" err="1"/>
              <a:t>shoot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distance</a:t>
            </a:r>
            <a:endParaRPr lang="it-IT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  <a:endCxn id="5" idx="3"/>
          </p:cNvCxnSpPr>
          <p:nvPr/>
        </p:nvCxnSpPr>
        <p:spPr>
          <a:xfrm flipH="1">
            <a:off x="5543413" y="1545648"/>
            <a:ext cx="2081001" cy="152361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E684B953-71D0-46B3-986B-944D60DA881A}"/>
              </a:ext>
            </a:extLst>
          </p:cNvPr>
          <p:cNvSpPr/>
          <p:nvPr/>
        </p:nvSpPr>
        <p:spPr>
          <a:xfrm>
            <a:off x="5181906" y="2856615"/>
            <a:ext cx="361507" cy="42530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77A3F5-3B17-42A1-BED9-E025FEA52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28</a:t>
            </a:fld>
            <a:endParaRPr lang="it-IT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2F1068-4A3E-4655-ACE9-936D841EBE2A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AIC=771.63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748B743-7F24-47AD-BDFF-DCF8F670FA2E}"/>
              </a:ext>
            </a:extLst>
          </p:cNvPr>
          <p:cNvSpPr txBox="1"/>
          <p:nvPr/>
        </p:nvSpPr>
        <p:spPr>
          <a:xfrm>
            <a:off x="6716357" y="2603507"/>
            <a:ext cx="5260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Permute DISTANCE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CE62A7-6E1C-40B2-BF73-9F7DC7EA5A0D}"/>
              </a:ext>
            </a:extLst>
          </p:cNvPr>
          <p:cNvSpPr txBox="1"/>
          <p:nvPr/>
        </p:nvSpPr>
        <p:spPr>
          <a:xfrm>
            <a:off x="3167169" y="5155479"/>
            <a:ext cx="20867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 BUT PERMUTATION BETTER</a:t>
            </a:r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EF2BE635-5BC3-4B22-9FC1-C134B193BAC0}"/>
              </a:ext>
            </a:extLst>
          </p:cNvPr>
          <p:cNvSpPr/>
          <p:nvPr/>
        </p:nvSpPr>
        <p:spPr>
          <a:xfrm>
            <a:off x="1873272" y="5181752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6ECB07D-8B21-4DA6-9043-180806C11E7C}"/>
              </a:ext>
            </a:extLst>
          </p:cNvPr>
          <p:cNvSpPr txBox="1"/>
          <p:nvPr/>
        </p:nvSpPr>
        <p:spPr>
          <a:xfrm>
            <a:off x="7157411" y="5295169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0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0%</a:t>
            </a:r>
          </a:p>
        </p:txBody>
      </p:sp>
      <p:sp>
        <p:nvSpPr>
          <p:cNvPr id="22" name="Smiley Face 21">
            <a:extLst>
              <a:ext uri="{FF2B5EF4-FFF2-40B4-BE49-F238E27FC236}">
                <a16:creationId xmlns:a16="http://schemas.microsoft.com/office/drawing/2014/main" id="{E255FC95-E83E-4FD8-91E3-2DB72601FE20}"/>
              </a:ext>
            </a:extLst>
          </p:cNvPr>
          <p:cNvSpPr/>
          <p:nvPr/>
        </p:nvSpPr>
        <p:spPr>
          <a:xfrm>
            <a:off x="6639396" y="5312753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D108139-E171-4DED-B099-CBDFB7B93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188" y="2964824"/>
            <a:ext cx="5869061" cy="228271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6F13CF0-BA66-48AF-B693-E5328AE1F3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2802" y="119460"/>
            <a:ext cx="2625313" cy="1476739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E9D57071-EDE9-4731-A2D1-0E73783D0012}"/>
              </a:ext>
            </a:extLst>
          </p:cNvPr>
          <p:cNvSpPr/>
          <p:nvPr/>
        </p:nvSpPr>
        <p:spPr>
          <a:xfrm>
            <a:off x="10890637" y="712794"/>
            <a:ext cx="7951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22274870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5B5ACB-3D16-4E71-B77D-F1D9B2DE4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29</a:t>
            </a:fld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685820-19A4-4355-B1E4-FF78EF1A1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850" y="255182"/>
            <a:ext cx="5614893" cy="31427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03A6EA-5AA2-41FE-9D80-A2392ACD4C15}"/>
              </a:ext>
            </a:extLst>
          </p:cNvPr>
          <p:cNvSpPr txBox="1"/>
          <p:nvPr/>
        </p:nvSpPr>
        <p:spPr>
          <a:xfrm>
            <a:off x="6357259" y="329659"/>
            <a:ext cx="5257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Even</a:t>
            </a:r>
            <a:r>
              <a:rPr lang="it-IT" dirty="0"/>
              <a:t> </a:t>
            </a:r>
            <a:r>
              <a:rPr lang="it-IT" dirty="0" err="1"/>
              <a:t>though</a:t>
            </a:r>
            <a:r>
              <a:rPr lang="it-IT" dirty="0"/>
              <a:t> the step model </a:t>
            </a:r>
            <a:r>
              <a:rPr lang="it-IT" dirty="0" err="1"/>
              <a:t>suggest</a:t>
            </a:r>
            <a:r>
              <a:rPr lang="it-IT" dirty="0"/>
              <a:t> to include the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, i </a:t>
            </a:r>
            <a:r>
              <a:rPr lang="it-IT" dirty="0" err="1"/>
              <a:t>will</a:t>
            </a:r>
            <a:r>
              <a:rPr lang="it-IT" dirty="0"/>
              <a:t>  </a:t>
            </a:r>
            <a:r>
              <a:rPr lang="it-IT" dirty="0" err="1"/>
              <a:t>exlude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related</a:t>
            </a:r>
            <a:r>
              <a:rPr lang="it-IT" dirty="0"/>
              <a:t> to </a:t>
            </a:r>
            <a:r>
              <a:rPr lang="it-IT" dirty="0" err="1"/>
              <a:t>parent_length_cm</a:t>
            </a:r>
            <a:endParaRPr lang="it-IT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372873-B5B2-4636-9598-7C7B845E65F8}"/>
              </a:ext>
            </a:extLst>
          </p:cNvPr>
          <p:cNvSpPr txBox="1"/>
          <p:nvPr/>
        </p:nvSpPr>
        <p:spPr>
          <a:xfrm>
            <a:off x="595087" y="4163235"/>
            <a:ext cx="45723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Question</a:t>
            </a:r>
            <a:r>
              <a:rPr lang="it-IT" dirty="0"/>
              <a:t>: </a:t>
            </a:r>
            <a:r>
              <a:rPr lang="it-IT" dirty="0" err="1"/>
              <a:t>why</a:t>
            </a:r>
            <a:r>
              <a:rPr lang="it-IT" dirty="0"/>
              <a:t> the model </a:t>
            </a:r>
            <a:r>
              <a:rPr lang="it-IT" dirty="0" err="1"/>
              <a:t>says</a:t>
            </a:r>
            <a:r>
              <a:rPr lang="it-IT" dirty="0"/>
              <a:t> the </a:t>
            </a:r>
            <a:r>
              <a:rPr lang="it-IT" b="1" dirty="0" err="1"/>
              <a:t>m+v</a:t>
            </a:r>
            <a:r>
              <a:rPr lang="it-IT" b="1" dirty="0"/>
              <a:t> </a:t>
            </a:r>
            <a:r>
              <a:rPr lang="it-IT" b="1" dirty="0" err="1"/>
              <a:t>buds</a:t>
            </a:r>
            <a:r>
              <a:rPr lang="it-IT" b="1" dirty="0"/>
              <a:t> are </a:t>
            </a:r>
            <a:r>
              <a:rPr lang="it-IT" b="1" dirty="0" err="1"/>
              <a:t>related</a:t>
            </a:r>
            <a:r>
              <a:rPr lang="it-IT" b="1" dirty="0"/>
              <a:t> to </a:t>
            </a:r>
            <a:r>
              <a:rPr lang="it-IT" b="1" dirty="0" err="1"/>
              <a:t>parent</a:t>
            </a:r>
            <a:r>
              <a:rPr lang="it-IT" b="1" dirty="0"/>
              <a:t> </a:t>
            </a:r>
            <a:r>
              <a:rPr lang="it-IT" b="1" dirty="0" err="1"/>
              <a:t>lenght</a:t>
            </a:r>
            <a:r>
              <a:rPr lang="it-IT" dirty="0"/>
              <a:t>? From the picture (the blue dots) </a:t>
            </a:r>
            <a:r>
              <a:rPr lang="it-IT" dirty="0" err="1"/>
              <a:t>seems</a:t>
            </a:r>
            <a:r>
              <a:rPr lang="it-IT" dirty="0"/>
              <a:t> </a:t>
            </a:r>
            <a:r>
              <a:rPr lang="it-IT" dirty="0" err="1"/>
              <a:t>not</a:t>
            </a:r>
            <a:endParaRPr lang="it-IT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4FBCD8F-0E44-454A-AACB-4F72054779AC}"/>
              </a:ext>
            </a:extLst>
          </p:cNvPr>
          <p:cNvSpPr/>
          <p:nvPr/>
        </p:nvSpPr>
        <p:spPr>
          <a:xfrm>
            <a:off x="5032744" y="4515293"/>
            <a:ext cx="503275" cy="21974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3BB02489-154E-4FEA-83B2-4AFC672EE8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5362" y="1279099"/>
            <a:ext cx="6341594" cy="475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9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FD573424-E291-42DC-81E5-5FC2D119ACBE}"/>
              </a:ext>
            </a:extLst>
          </p:cNvPr>
          <p:cNvSpPr/>
          <p:nvPr/>
        </p:nvSpPr>
        <p:spPr>
          <a:xfrm>
            <a:off x="4995669" y="31721"/>
            <a:ext cx="220066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Winter observation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21DFD159-F3BA-480D-BBD0-9F486C525D9A}"/>
              </a:ext>
            </a:extLst>
          </p:cNvPr>
          <p:cNvSpPr/>
          <p:nvPr/>
        </p:nvSpPr>
        <p:spPr>
          <a:xfrm>
            <a:off x="1176946" y="4449807"/>
            <a:ext cx="123825" cy="1524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8430BA3C-26F2-405C-AD49-FFF2158F8410}"/>
              </a:ext>
            </a:extLst>
          </p:cNvPr>
          <p:cNvSpPr/>
          <p:nvPr/>
        </p:nvSpPr>
        <p:spPr>
          <a:xfrm>
            <a:off x="1167420" y="4737402"/>
            <a:ext cx="123825" cy="152400"/>
          </a:xfrm>
          <a:prstGeom prst="ellipse">
            <a:avLst/>
          </a:prstGeom>
          <a:solidFill>
            <a:srgbClr val="FF66FF"/>
          </a:solidFill>
          <a:ln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7491321C-FD21-4DA6-8760-0030DAA3D9DD}"/>
              </a:ext>
            </a:extLst>
          </p:cNvPr>
          <p:cNvSpPr/>
          <p:nvPr/>
        </p:nvSpPr>
        <p:spPr>
          <a:xfrm>
            <a:off x="1167419" y="5061251"/>
            <a:ext cx="123825" cy="1524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ABD0379F-E0FB-4E18-BBD2-4A480D9AA6A1}"/>
              </a:ext>
            </a:extLst>
          </p:cNvPr>
          <p:cNvSpPr/>
          <p:nvPr/>
        </p:nvSpPr>
        <p:spPr>
          <a:xfrm>
            <a:off x="1206471" y="5385102"/>
            <a:ext cx="45719" cy="86677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674EF46-7447-458E-84FB-ED375FEB38C1}"/>
              </a:ext>
            </a:extLst>
          </p:cNvPr>
          <p:cNvSpPr txBox="1"/>
          <p:nvPr/>
        </p:nvSpPr>
        <p:spPr>
          <a:xfrm>
            <a:off x="1658514" y="5499876"/>
            <a:ext cx="242228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catkin</a:t>
            </a:r>
            <a:endParaRPr lang="it-IT" sz="252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1537AB3-8833-4BFC-A059-283DBCBC8DB9}"/>
              </a:ext>
            </a:extLst>
          </p:cNvPr>
          <p:cNvSpPr txBox="1"/>
          <p:nvPr/>
        </p:nvSpPr>
        <p:spPr>
          <a:xfrm>
            <a:off x="1714325" y="4999524"/>
            <a:ext cx="287361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Blind </a:t>
            </a:r>
            <a:r>
              <a:rPr lang="it-IT" sz="2520" dirty="0" err="1"/>
              <a:t>node</a:t>
            </a:r>
            <a:endParaRPr lang="it-IT" sz="252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4233524-31A8-4D33-A0AF-486894D7DB52}"/>
              </a:ext>
            </a:extLst>
          </p:cNvPr>
          <p:cNvSpPr txBox="1"/>
          <p:nvPr/>
        </p:nvSpPr>
        <p:spPr>
          <a:xfrm>
            <a:off x="1657887" y="4669197"/>
            <a:ext cx="321945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Mixed </a:t>
            </a:r>
            <a:r>
              <a:rPr lang="it-IT" sz="2520" dirty="0" err="1"/>
              <a:t>bud</a:t>
            </a:r>
            <a:endParaRPr lang="it-IT" sz="252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7EEDDD3-35E9-4F94-996D-201C1F6DD38C}"/>
              </a:ext>
            </a:extLst>
          </p:cNvPr>
          <p:cNvSpPr txBox="1"/>
          <p:nvPr/>
        </p:nvSpPr>
        <p:spPr>
          <a:xfrm>
            <a:off x="1654481" y="4320696"/>
            <a:ext cx="286189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vegetative </a:t>
            </a:r>
            <a:r>
              <a:rPr lang="it-IT" sz="2520" dirty="0" err="1"/>
              <a:t>bud</a:t>
            </a:r>
            <a:endParaRPr lang="it-IT" sz="2520" dirty="0"/>
          </a:p>
        </p:txBody>
      </p:sp>
      <p:pic>
        <p:nvPicPr>
          <p:cNvPr id="73" name="Picture 72" descr="A picture containing outdoor, sky, person, plant&#10;&#10;Description automatically generated">
            <a:extLst>
              <a:ext uri="{FF2B5EF4-FFF2-40B4-BE49-F238E27FC236}">
                <a16:creationId xmlns:a16="http://schemas.microsoft.com/office/drawing/2014/main" id="{385C3AE6-BCD0-40DF-AC47-47A6730EA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1727" y="188476"/>
            <a:ext cx="3648384" cy="4864512"/>
          </a:xfrm>
          <a:prstGeom prst="rect">
            <a:avLst/>
          </a:prstGeom>
        </p:spPr>
      </p:pic>
      <p:sp>
        <p:nvSpPr>
          <p:cNvPr id="80" name="Oval 79">
            <a:extLst>
              <a:ext uri="{FF2B5EF4-FFF2-40B4-BE49-F238E27FC236}">
                <a16:creationId xmlns:a16="http://schemas.microsoft.com/office/drawing/2014/main" id="{B92E254F-AAC5-491B-AD8F-A7DA76D3D7F4}"/>
              </a:ext>
            </a:extLst>
          </p:cNvPr>
          <p:cNvSpPr/>
          <p:nvPr/>
        </p:nvSpPr>
        <p:spPr>
          <a:xfrm rot="1634335">
            <a:off x="8907396" y="1058301"/>
            <a:ext cx="530074" cy="12070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CF9490F-498E-47D3-8F65-C5D2DE1D941C}"/>
              </a:ext>
            </a:extLst>
          </p:cNvPr>
          <p:cNvSpPr/>
          <p:nvPr/>
        </p:nvSpPr>
        <p:spPr>
          <a:xfrm rot="719367">
            <a:off x="9476252" y="1284677"/>
            <a:ext cx="530074" cy="12070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A22B399C-7F1D-4CF8-B7A9-413C39A38C01}"/>
              </a:ext>
            </a:extLst>
          </p:cNvPr>
          <p:cNvCxnSpPr>
            <a:cxnSpLocks/>
          </p:cNvCxnSpPr>
          <p:nvPr/>
        </p:nvCxnSpPr>
        <p:spPr>
          <a:xfrm>
            <a:off x="5523003" y="2533650"/>
            <a:ext cx="1194228" cy="319203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1895C4B-B34A-4509-B18A-37D2CA058A0C}"/>
              </a:ext>
            </a:extLst>
          </p:cNvPr>
          <p:cNvCxnSpPr>
            <a:cxnSpLocks/>
            <a:stCxn id="80" idx="4"/>
          </p:cNvCxnSpPr>
          <p:nvPr/>
        </p:nvCxnSpPr>
        <p:spPr>
          <a:xfrm flipH="1">
            <a:off x="8020197" y="2198454"/>
            <a:ext cx="875994" cy="34753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E94C985-3ECC-4EF1-86EB-9CDE274D23BB}"/>
              </a:ext>
            </a:extLst>
          </p:cNvPr>
          <p:cNvSpPr txBox="1"/>
          <p:nvPr/>
        </p:nvSpPr>
        <p:spPr>
          <a:xfrm>
            <a:off x="6096000" y="5899131"/>
            <a:ext cx="557854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SYLLEPTIC SHOOTS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4D3B24-8628-4198-8020-A8B2F28B1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2650" y="1140164"/>
            <a:ext cx="3614675" cy="3449043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7A28B62B-A2AE-418B-9F50-ADA3193613BC}"/>
              </a:ext>
            </a:extLst>
          </p:cNvPr>
          <p:cNvGrpSpPr/>
          <p:nvPr/>
        </p:nvGrpSpPr>
        <p:grpSpPr>
          <a:xfrm>
            <a:off x="2059634" y="1265407"/>
            <a:ext cx="3973489" cy="2088587"/>
            <a:chOff x="535632" y="1265405"/>
            <a:chExt cx="3973489" cy="2088587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8EE418D-07EB-4FBD-A13F-5166C5E69977}"/>
                </a:ext>
              </a:extLst>
            </p:cNvPr>
            <p:cNvSpPr/>
            <p:nvPr/>
          </p:nvSpPr>
          <p:spPr>
            <a:xfrm rot="19891968">
              <a:off x="3632511" y="2162174"/>
              <a:ext cx="876610" cy="31432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97BF25B-54DB-4301-B005-89B1069B40DC}"/>
                </a:ext>
              </a:extLst>
            </p:cNvPr>
            <p:cNvSpPr/>
            <p:nvPr/>
          </p:nvSpPr>
          <p:spPr>
            <a:xfrm rot="21433891">
              <a:off x="2161691" y="1378999"/>
              <a:ext cx="876610" cy="50383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C2A0E3A8-5FDA-4927-B935-4123B3D6B8A3}"/>
                </a:ext>
              </a:extLst>
            </p:cNvPr>
            <p:cNvSpPr/>
            <p:nvPr/>
          </p:nvSpPr>
          <p:spPr>
            <a:xfrm rot="21433891">
              <a:off x="535632" y="2257538"/>
              <a:ext cx="876610" cy="39136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278FEEC-44B1-4C11-A092-937A4A503A8F}"/>
                </a:ext>
              </a:extLst>
            </p:cNvPr>
            <p:cNvSpPr/>
            <p:nvPr/>
          </p:nvSpPr>
          <p:spPr>
            <a:xfrm rot="21433891">
              <a:off x="1901441" y="2818610"/>
              <a:ext cx="490127" cy="535382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2A0F7AA3-7E9A-4076-A7E2-ADD4773A09A2}"/>
                </a:ext>
              </a:extLst>
            </p:cNvPr>
            <p:cNvSpPr/>
            <p:nvPr/>
          </p:nvSpPr>
          <p:spPr>
            <a:xfrm rot="14874593">
              <a:off x="3107205" y="1546547"/>
              <a:ext cx="876610" cy="31432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8F8BE4F-815D-49C2-9240-D0C4C5199F54}"/>
              </a:ext>
            </a:extLst>
          </p:cNvPr>
          <p:cNvCxnSpPr/>
          <p:nvPr/>
        </p:nvCxnSpPr>
        <p:spPr>
          <a:xfrm>
            <a:off x="960446" y="4010480"/>
            <a:ext cx="506978" cy="0"/>
          </a:xfrm>
          <a:prstGeom prst="line">
            <a:avLst/>
          </a:prstGeom>
          <a:ln w="571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0F89F1C-0A56-41F1-A1C5-F9E51B02C131}"/>
              </a:ext>
            </a:extLst>
          </p:cNvPr>
          <p:cNvCxnSpPr/>
          <p:nvPr/>
        </p:nvCxnSpPr>
        <p:spPr>
          <a:xfrm>
            <a:off x="960446" y="4146977"/>
            <a:ext cx="506978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606250E-68AA-439B-994E-F39B6F6E0C9B}"/>
              </a:ext>
            </a:extLst>
          </p:cNvPr>
          <p:cNvSpPr txBox="1"/>
          <p:nvPr/>
        </p:nvSpPr>
        <p:spPr>
          <a:xfrm>
            <a:off x="1597762" y="3823812"/>
            <a:ext cx="2975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/>
              <a:t>Proleptic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(</a:t>
            </a:r>
            <a:r>
              <a:rPr lang="it-IT" sz="1600" dirty="0" err="1"/>
              <a:t>referred</a:t>
            </a:r>
            <a:r>
              <a:rPr lang="it-IT" sz="1600" dirty="0"/>
              <a:t> to black)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9019588-DC9A-452D-B90D-55FD87947AF2}"/>
              </a:ext>
            </a:extLst>
          </p:cNvPr>
          <p:cNvSpPr txBox="1"/>
          <p:nvPr/>
        </p:nvSpPr>
        <p:spPr>
          <a:xfrm>
            <a:off x="1606007" y="4026110"/>
            <a:ext cx="30359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/>
              <a:t>Sylleptic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(</a:t>
            </a:r>
            <a:r>
              <a:rPr lang="it-IT" sz="1600" dirty="0" err="1"/>
              <a:t>referred</a:t>
            </a:r>
            <a:r>
              <a:rPr lang="it-IT" sz="1600" dirty="0"/>
              <a:t> to blue)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571671-EDD2-4CB1-8782-A7CCF9CA6046}"/>
              </a:ext>
            </a:extLst>
          </p:cNvPr>
          <p:cNvSpPr txBox="1"/>
          <p:nvPr/>
        </p:nvSpPr>
        <p:spPr>
          <a:xfrm>
            <a:off x="5060868" y="4468612"/>
            <a:ext cx="1253100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n-1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7819725-98C8-4E1F-901E-F76FA425C91F}"/>
              </a:ext>
            </a:extLst>
          </p:cNvPr>
          <p:cNvSpPr txBox="1"/>
          <p:nvPr/>
        </p:nvSpPr>
        <p:spPr>
          <a:xfrm>
            <a:off x="2695976" y="3180853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2A5AC61-B4FD-4F38-B8F3-3B833DF60D00}"/>
              </a:ext>
            </a:extLst>
          </p:cNvPr>
          <p:cNvSpPr txBox="1"/>
          <p:nvPr/>
        </p:nvSpPr>
        <p:spPr>
          <a:xfrm>
            <a:off x="1802652" y="2620732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EB7535-A6BD-46C5-B36F-7295EFDB2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17896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B66C93-9667-469B-B3D7-15F85ED71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30</a:t>
            </a:fld>
            <a:endParaRPr lang="it-IT"/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02015684-B2E7-4B5C-ABD8-2BCE00D7C8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3929"/>
            <a:ext cx="6341594" cy="47561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7A63B7-1497-4FE5-ADAE-C5696F1CE34F}"/>
              </a:ext>
            </a:extLst>
          </p:cNvPr>
          <p:cNvSpPr txBox="1"/>
          <p:nvPr/>
        </p:nvSpPr>
        <p:spPr>
          <a:xfrm>
            <a:off x="4254278" y="59263"/>
            <a:ext cx="3919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Distance</a:t>
            </a:r>
            <a:r>
              <a:rPr lang="it-IT" dirty="0"/>
              <a:t> from the </a:t>
            </a:r>
            <a:r>
              <a:rPr lang="it-IT" dirty="0" err="1"/>
              <a:t>median</a:t>
            </a:r>
            <a:r>
              <a:rPr lang="it-IT" dirty="0"/>
              <a:t> </a:t>
            </a:r>
            <a:r>
              <a:rPr lang="it-IT" dirty="0" err="1"/>
              <a:t>node</a:t>
            </a:r>
            <a:endParaRPr lang="it-IT" dirty="0"/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2EFDB5C3-928D-45F9-A084-50A4C0FD4A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4187" y="1394926"/>
            <a:ext cx="5760415" cy="432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4968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240240FF-6A4B-4C21-BD04-443FF13C90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2971" y="2172620"/>
            <a:ext cx="6082955" cy="45622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C71FC12-FDB1-4072-86B7-D72B882CD2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431" y="829473"/>
            <a:ext cx="5760000" cy="39250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217188" y="1030669"/>
            <a:ext cx="2892945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(***).Coef=0.01</a:t>
            </a:r>
          </a:p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(***).Coef=-1.9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214814" y="173658"/>
            <a:ext cx="2693397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908211" y="196495"/>
            <a:ext cx="728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parent</a:t>
            </a:r>
            <a:r>
              <a:rPr lang="it-IT" dirty="0"/>
              <a:t> </a:t>
            </a:r>
            <a:r>
              <a:rPr lang="it-IT" dirty="0" err="1"/>
              <a:t>shoot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b="1" u="sng" dirty="0"/>
              <a:t> </a:t>
            </a:r>
            <a:r>
              <a:rPr lang="it-IT" b="1" u="sng" dirty="0" err="1"/>
              <a:t>nodrmal</a:t>
            </a:r>
            <a:r>
              <a:rPr lang="it-IT" b="1" u="sng" dirty="0"/>
              <a:t> </a:t>
            </a:r>
            <a:r>
              <a:rPr lang="it-IT" dirty="0" err="1"/>
              <a:t>distance</a:t>
            </a:r>
            <a:endParaRPr lang="it-IT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  <a:endCxn id="5" idx="3"/>
          </p:cNvCxnSpPr>
          <p:nvPr/>
        </p:nvCxnSpPr>
        <p:spPr>
          <a:xfrm flipH="1">
            <a:off x="5043081" y="1553889"/>
            <a:ext cx="2620580" cy="130272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E684B953-71D0-46B3-986B-944D60DA881A}"/>
              </a:ext>
            </a:extLst>
          </p:cNvPr>
          <p:cNvSpPr/>
          <p:nvPr/>
        </p:nvSpPr>
        <p:spPr>
          <a:xfrm>
            <a:off x="4681574" y="2643964"/>
            <a:ext cx="361507" cy="42530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77A3F5-3B17-42A1-BED9-E025FEA52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31</a:t>
            </a:fld>
            <a:endParaRPr lang="it-IT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2F1068-4A3E-4655-ACE9-936D841EBE2A}"/>
              </a:ext>
            </a:extLst>
          </p:cNvPr>
          <p:cNvSpPr txBox="1"/>
          <p:nvPr/>
        </p:nvSpPr>
        <p:spPr>
          <a:xfrm>
            <a:off x="97226" y="4788904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AIC=772.19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CE62A7-6E1C-40B2-BF73-9F7DC7EA5A0D}"/>
              </a:ext>
            </a:extLst>
          </p:cNvPr>
          <p:cNvSpPr txBox="1"/>
          <p:nvPr/>
        </p:nvSpPr>
        <p:spPr>
          <a:xfrm>
            <a:off x="1789951" y="4868834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</a:t>
            </a:r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EF2BE635-5BC3-4B22-9FC1-C134B193BAC0}"/>
              </a:ext>
            </a:extLst>
          </p:cNvPr>
          <p:cNvSpPr/>
          <p:nvPr/>
        </p:nvSpPr>
        <p:spPr>
          <a:xfrm>
            <a:off x="1407266" y="4834481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DB1A10D-04C4-4DE8-9CC2-B2681AFE7B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2802" y="119460"/>
            <a:ext cx="2625313" cy="1476739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F9D008C-DE9B-4439-835C-24697805B00F}"/>
              </a:ext>
            </a:extLst>
          </p:cNvPr>
          <p:cNvSpPr/>
          <p:nvPr/>
        </p:nvSpPr>
        <p:spPr>
          <a:xfrm>
            <a:off x="10890637" y="712794"/>
            <a:ext cx="7951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41273954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492484"/>
            <a:ext cx="8705325" cy="3827803"/>
            <a:chOff x="-300880" y="396762"/>
            <a:chExt cx="8705325" cy="382780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396762"/>
              <a:ext cx="7269613" cy="3827803"/>
              <a:chOff x="-134508" y="-509356"/>
              <a:chExt cx="7269613" cy="3827803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078E6A0-3FDB-4058-8082-96C625B09A03}"/>
                  </a:ext>
                </a:extLst>
              </p:cNvPr>
              <p:cNvSpPr txBox="1"/>
              <p:nvPr/>
            </p:nvSpPr>
            <p:spPr>
              <a:xfrm>
                <a:off x="6063819" y="183225"/>
                <a:ext cx="5508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YES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FF4FA35-A9A4-41A1-87F2-B77B754F38F6}"/>
                  </a:ext>
                </a:extLst>
              </p:cNvPr>
              <p:cNvSpPr txBox="1"/>
              <p:nvPr/>
            </p:nvSpPr>
            <p:spPr>
              <a:xfrm>
                <a:off x="2142732" y="-509356"/>
                <a:ext cx="51969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NO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Box2: </a:t>
                </a:r>
                <a:r>
                  <a:rPr lang="it-IT" sz="1500" dirty="0" err="1"/>
                  <a:t>Existence</a:t>
                </a:r>
                <a:r>
                  <a:rPr lang="it-IT" sz="1500" dirty="0"/>
                  <a:t> of B (0,1)?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Box4: do </a:t>
                </a:r>
                <a:r>
                  <a:rPr lang="it-IT" sz="1500" dirty="0" err="1"/>
                  <a:t>you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burst</a:t>
                </a:r>
                <a:r>
                  <a:rPr lang="it-IT" sz="1500" dirty="0"/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it-IT" sz="1500" dirty="0"/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Box2: </a:t>
              </a:r>
              <a:r>
                <a:rPr lang="it-IT" sz="1500" dirty="0" err="1"/>
                <a:t>how</a:t>
              </a:r>
              <a:r>
                <a:rPr lang="it-IT" sz="1500" dirty="0"/>
                <a:t> </a:t>
              </a:r>
              <a:r>
                <a:rPr lang="it-IT" sz="1500" dirty="0" err="1"/>
                <a:t>many</a:t>
              </a:r>
              <a:r>
                <a:rPr lang="it-IT" sz="1500" dirty="0"/>
                <a:t> V and M </a:t>
              </a:r>
              <a:r>
                <a:rPr lang="it-IT" sz="1500" dirty="0" err="1"/>
                <a:t>buds</a:t>
              </a:r>
              <a:r>
                <a:rPr lang="it-IT" sz="1500" dirty="0"/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</a:t>
            </a:r>
            <a:r>
              <a:rPr lang="it-IT" sz="1500" dirty="0" err="1">
                <a:solidFill>
                  <a:schemeClr val="bg2"/>
                </a:solidFill>
              </a:rPr>
              <a:t>sylleptic</a:t>
            </a:r>
            <a:r>
              <a:rPr lang="it-IT" sz="1500" dirty="0">
                <a:solidFill>
                  <a:schemeClr val="bg2"/>
                </a:solidFill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Box1.0: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A2BB5A-8131-4857-B3B9-D6C91AAF1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32</a:t>
            </a:fld>
            <a:endParaRPr lang="it-IT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1C3DB0-5A43-494C-A530-4036ADD043C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4" name="Picture 43" descr="Chart, histogram&#10;&#10;Description automatically generated">
            <a:extLst>
              <a:ext uri="{FF2B5EF4-FFF2-40B4-BE49-F238E27FC236}">
                <a16:creationId xmlns:a16="http://schemas.microsoft.com/office/drawing/2014/main" id="{CC7EE478-D806-4261-AE1D-D0F9BCDB67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Flowchart: Collate 44">
            <a:extLst>
              <a:ext uri="{FF2B5EF4-FFF2-40B4-BE49-F238E27FC236}">
                <a16:creationId xmlns:a16="http://schemas.microsoft.com/office/drawing/2014/main" id="{160CB21E-7DF7-460F-8F8C-F8AF38250A01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" name="Picture 39" descr="Chart&#10;&#10;Description automatically generated">
            <a:extLst>
              <a:ext uri="{FF2B5EF4-FFF2-40B4-BE49-F238E27FC236}">
                <a16:creationId xmlns:a16="http://schemas.microsoft.com/office/drawing/2014/main" id="{4EA72E34-E754-47A0-A3A2-06E211EC79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6F69B023-EF62-4368-B0C6-84641C65AF36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A02131C-9023-45B4-B7B7-7FC9BA121647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7055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2FB107B5-6DD6-4D0F-9744-5113DAD25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02" y="119460"/>
            <a:ext cx="2625313" cy="1476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7F348A-CE38-404B-8E48-88F5E32680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968" y="783893"/>
            <a:ext cx="5760000" cy="433303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5923968" y="559212"/>
            <a:ext cx="3910912" cy="1169551"/>
          </a:xfrm>
          <a:prstGeom prst="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(cm)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Coef=-0.03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nodes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Coef=0.17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M_v</a:t>
            </a:r>
            <a:r>
              <a:rPr lang="it-IT" sz="1400" dirty="0"/>
              <a:t> </a:t>
            </a:r>
            <a:r>
              <a:rPr lang="it-IT" sz="1400" b="1" dirty="0" err="1"/>
              <a:t>is</a:t>
            </a:r>
            <a:r>
              <a:rPr lang="it-IT" sz="1400" b="1" dirty="0"/>
              <a:t> </a:t>
            </a:r>
            <a:r>
              <a:rPr lang="it-IT" sz="1400" b="1" dirty="0" err="1"/>
              <a:t>significant</a:t>
            </a:r>
            <a:r>
              <a:rPr lang="it-IT" sz="1400" b="1" dirty="0"/>
              <a:t> (***)</a:t>
            </a:r>
            <a:r>
              <a:rPr lang="it-IT" sz="1400" dirty="0"/>
              <a:t>. Coef=-0.26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57363" y="187528"/>
            <a:ext cx="7364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)+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node+distance+m_v</a:t>
            </a:r>
            <a:endParaRPr lang="it-IT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63968" y="187528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V ?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139751" y="1728763"/>
            <a:ext cx="2739673" cy="101443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DDB17A63-F0CC-4563-B2C0-A03EA79C5B9C}"/>
              </a:ext>
            </a:extLst>
          </p:cNvPr>
          <p:cNvSpPr/>
          <p:nvPr/>
        </p:nvSpPr>
        <p:spPr>
          <a:xfrm>
            <a:off x="4041595" y="2518799"/>
            <a:ext cx="1011312" cy="103042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E01F85-CB10-4B48-AB42-DF5C6E858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33</a:t>
            </a:fld>
            <a:endParaRPr lang="it-IT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DA69E3-A723-4767-90BB-AA89E690E227}"/>
              </a:ext>
            </a:extLst>
          </p:cNvPr>
          <p:cNvSpPr txBox="1"/>
          <p:nvPr/>
        </p:nvSpPr>
        <p:spPr>
          <a:xfrm>
            <a:off x="7926435" y="2373868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</a:t>
            </a:r>
            <a:r>
              <a:rPr lang="it-IT" dirty="0" err="1"/>
              <a:t>rank</a:t>
            </a:r>
            <a:endParaRPr lang="it-IT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C4DC3C-865B-45EC-948D-D63646DDA321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AIC=499.6</a:t>
            </a:r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F5F8F8BA-487A-4FDD-9672-1742321FB1D7}"/>
              </a:ext>
            </a:extLst>
          </p:cNvPr>
          <p:cNvSpPr/>
          <p:nvPr/>
        </p:nvSpPr>
        <p:spPr>
          <a:xfrm>
            <a:off x="1873272" y="5187717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BD5A030-B435-4AAD-8CF3-E751DFFE85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5197" y="3128808"/>
            <a:ext cx="4312699" cy="32345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E4AA94-326D-4086-9C74-017CACB876F6}"/>
              </a:ext>
            </a:extLst>
          </p:cNvPr>
          <p:cNvSpPr txBox="1"/>
          <p:nvPr/>
        </p:nvSpPr>
        <p:spPr>
          <a:xfrm>
            <a:off x="6935638" y="2974708"/>
            <a:ext cx="49918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>
                <a:highlight>
                  <a:srgbClr val="FFFF00"/>
                </a:highlight>
              </a:rPr>
              <a:t>In the </a:t>
            </a:r>
            <a:r>
              <a:rPr lang="it-IT" sz="1200" dirty="0" err="1">
                <a:highlight>
                  <a:srgbClr val="FFFF00"/>
                </a:highlight>
              </a:rPr>
              <a:t>pic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above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it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seems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that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parent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rank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node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has</a:t>
            </a:r>
            <a:r>
              <a:rPr lang="it-IT" sz="1200" dirty="0">
                <a:highlight>
                  <a:srgbClr val="FFFF00"/>
                </a:highlight>
              </a:rPr>
              <a:t> an </a:t>
            </a:r>
            <a:r>
              <a:rPr lang="it-IT" sz="1200" dirty="0" err="1">
                <a:highlight>
                  <a:srgbClr val="FFFF00"/>
                </a:highlight>
              </a:rPr>
              <a:t>effect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but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actually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not</a:t>
            </a:r>
            <a:endParaRPr lang="it-IT" sz="1200" dirty="0">
              <a:highlight>
                <a:srgbClr val="FFFF00"/>
              </a:highlight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33C7505-4DD9-40B3-BB29-F3C9F4EAE565}"/>
              </a:ext>
            </a:extLst>
          </p:cNvPr>
          <p:cNvSpPr/>
          <p:nvPr/>
        </p:nvSpPr>
        <p:spPr>
          <a:xfrm>
            <a:off x="10888836" y="911256"/>
            <a:ext cx="7951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28151799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EEC60934-5333-4A62-9E44-643B82CF7D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02" y="119460"/>
            <a:ext cx="2625313" cy="1476739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92BA9FE9-6F05-489F-82AC-65B8EFD583B6}"/>
              </a:ext>
            </a:extLst>
          </p:cNvPr>
          <p:cNvSpPr/>
          <p:nvPr/>
        </p:nvSpPr>
        <p:spPr>
          <a:xfrm>
            <a:off x="10888836" y="911256"/>
            <a:ext cx="7951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A11E92-A1DB-4198-88E4-F17A92963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16" y="824670"/>
            <a:ext cx="5760000" cy="39152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5916316" y="559212"/>
            <a:ext cx="3959204" cy="954107"/>
          </a:xfrm>
          <a:prstGeom prst="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(cm)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Coef=-0.03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nodes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Coef=0.17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M_v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 -0.27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57363" y="187528"/>
            <a:ext cx="7364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)+</a:t>
            </a:r>
            <a:r>
              <a:rPr lang="it-IT" dirty="0" err="1"/>
              <a:t>distance+m_v</a:t>
            </a:r>
            <a:endParaRPr lang="it-IT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63968" y="187528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V ?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253878" y="1513319"/>
            <a:ext cx="2642040" cy="126505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DDB17A63-F0CC-4563-B2C0-A03EA79C5B9C}"/>
              </a:ext>
            </a:extLst>
          </p:cNvPr>
          <p:cNvSpPr/>
          <p:nvPr/>
        </p:nvSpPr>
        <p:spPr>
          <a:xfrm>
            <a:off x="4467524" y="2546774"/>
            <a:ext cx="388956" cy="62177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E01F85-CB10-4B48-AB42-DF5C6E858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34</a:t>
            </a:fld>
            <a:endParaRPr lang="it-IT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DA69E3-A723-4767-90BB-AA89E690E227}"/>
              </a:ext>
            </a:extLst>
          </p:cNvPr>
          <p:cNvSpPr txBox="1"/>
          <p:nvPr/>
        </p:nvSpPr>
        <p:spPr>
          <a:xfrm>
            <a:off x="7285892" y="3100754"/>
            <a:ext cx="3053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</a:t>
            </a:r>
            <a:r>
              <a:rPr lang="it-IT" dirty="0" err="1"/>
              <a:t>distance</a:t>
            </a:r>
            <a:endParaRPr lang="it-IT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EA4F005-F046-44F7-8FD7-D6E4C6214A16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AIC=497.61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74C679-6B9A-441A-AB50-4CAE3299D124}"/>
              </a:ext>
            </a:extLst>
          </p:cNvPr>
          <p:cNvSpPr txBox="1"/>
          <p:nvPr/>
        </p:nvSpPr>
        <p:spPr>
          <a:xfrm>
            <a:off x="3167169" y="5155479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BETTER</a:t>
            </a:r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6C59057E-E164-438B-8205-2FEDA30C7B82}"/>
              </a:ext>
            </a:extLst>
          </p:cNvPr>
          <p:cNvSpPr/>
          <p:nvPr/>
        </p:nvSpPr>
        <p:spPr>
          <a:xfrm>
            <a:off x="1873272" y="5187717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09594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11FEC2B2-1AC9-4AC8-83A5-492E29FA1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02" y="119460"/>
            <a:ext cx="2625313" cy="1476739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6DA9BFEC-C1A6-4565-9FFE-4308D2675281}"/>
              </a:ext>
            </a:extLst>
          </p:cNvPr>
          <p:cNvSpPr/>
          <p:nvPr/>
        </p:nvSpPr>
        <p:spPr>
          <a:xfrm>
            <a:off x="10888836" y="911256"/>
            <a:ext cx="7951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204118-90EE-4C05-B64B-319EFB1EDF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609" y="799366"/>
            <a:ext cx="5760000" cy="415961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184053" y="589976"/>
            <a:ext cx="3657600" cy="738664"/>
          </a:xfrm>
          <a:prstGeom prst="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(cm)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Coef=-0.03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nodes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Coef=0.17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M_b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(***).Coef=-0.27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57363" y="187528"/>
            <a:ext cx="7364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)+</a:t>
            </a:r>
            <a:r>
              <a:rPr lang="it-IT" dirty="0" err="1"/>
              <a:t>m_v</a:t>
            </a:r>
            <a:endParaRPr lang="it-IT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63968" y="187528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V ?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192042" y="1328640"/>
            <a:ext cx="2820811" cy="148049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DDB17A63-F0CC-4563-B2C0-A03EA79C5B9C}"/>
              </a:ext>
            </a:extLst>
          </p:cNvPr>
          <p:cNvSpPr/>
          <p:nvPr/>
        </p:nvSpPr>
        <p:spPr>
          <a:xfrm>
            <a:off x="4910667" y="2657594"/>
            <a:ext cx="362735" cy="53264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E01F85-CB10-4B48-AB42-DF5C6E858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35</a:t>
            </a:fld>
            <a:endParaRPr lang="it-IT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DA69E3-A723-4767-90BB-AA89E690E227}"/>
              </a:ext>
            </a:extLst>
          </p:cNvPr>
          <p:cNvSpPr txBox="1"/>
          <p:nvPr/>
        </p:nvSpPr>
        <p:spPr>
          <a:xfrm>
            <a:off x="7926435" y="2504506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</a:t>
            </a:r>
            <a:r>
              <a:rPr lang="it-IT" dirty="0" err="1"/>
              <a:t>length</a:t>
            </a:r>
            <a:r>
              <a:rPr lang="it-IT" dirty="0"/>
              <a:t>(cm)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EA4F005-F046-44F7-8FD7-D6E4C6214A16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AIC=495.95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74C679-6B9A-441A-AB50-4CAE3299D124}"/>
              </a:ext>
            </a:extLst>
          </p:cNvPr>
          <p:cNvSpPr txBox="1"/>
          <p:nvPr/>
        </p:nvSpPr>
        <p:spPr>
          <a:xfrm>
            <a:off x="3167169" y="5155479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BETTER</a:t>
            </a:r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6C59057E-E164-438B-8205-2FEDA30C7B82}"/>
              </a:ext>
            </a:extLst>
          </p:cNvPr>
          <p:cNvSpPr/>
          <p:nvPr/>
        </p:nvSpPr>
        <p:spPr>
          <a:xfrm>
            <a:off x="1873272" y="5187717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E010940-6F3C-4B39-9CB3-6EAC2D683311}"/>
              </a:ext>
            </a:extLst>
          </p:cNvPr>
          <p:cNvSpPr txBox="1"/>
          <p:nvPr/>
        </p:nvSpPr>
        <p:spPr>
          <a:xfrm>
            <a:off x="6839395" y="5034826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764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8%</a:t>
            </a:r>
          </a:p>
        </p:txBody>
      </p:sp>
      <p:sp>
        <p:nvSpPr>
          <p:cNvPr id="22" name="Smiley Face 21">
            <a:extLst>
              <a:ext uri="{FF2B5EF4-FFF2-40B4-BE49-F238E27FC236}">
                <a16:creationId xmlns:a16="http://schemas.microsoft.com/office/drawing/2014/main" id="{A3656E6B-22CC-4E63-8A7E-B8596A5611CB}"/>
              </a:ext>
            </a:extLst>
          </p:cNvPr>
          <p:cNvSpPr/>
          <p:nvPr/>
        </p:nvSpPr>
        <p:spPr>
          <a:xfrm>
            <a:off x="6321380" y="5052410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45730B4-E3BF-43BB-B11A-6891B000427F}"/>
              </a:ext>
            </a:extLst>
          </p:cNvPr>
          <p:cNvSpPr txBox="1"/>
          <p:nvPr/>
        </p:nvSpPr>
        <p:spPr>
          <a:xfrm>
            <a:off x="411675" y="6486782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LENGTH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~8% (&gt;1%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remove</a:t>
            </a:r>
            <a:r>
              <a:rPr lang="it-IT" sz="1400" dirty="0"/>
              <a:t> </a:t>
            </a:r>
            <a:r>
              <a:rPr lang="it-IT" sz="1400" dirty="0" err="1"/>
              <a:t>length</a:t>
            </a:r>
            <a:r>
              <a:rPr lang="it-IT" sz="1400" dirty="0"/>
              <a:t> from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4555A24-6BA8-406C-89E2-E16D70E2C7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4657" y="3078872"/>
            <a:ext cx="5760000" cy="171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5484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E07EF6F-1A8C-416F-96FC-E215D6B9C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9" y="826083"/>
            <a:ext cx="5760000" cy="40124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184053" y="589976"/>
            <a:ext cx="3657600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nodes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Coef=0.07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M_b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(***).Coef=-0.29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57363" y="187528"/>
            <a:ext cx="7364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)+</a:t>
            </a:r>
            <a:r>
              <a:rPr lang="it-IT" dirty="0" err="1"/>
              <a:t>m_v</a:t>
            </a:r>
            <a:endParaRPr lang="it-IT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63968" y="187528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V ?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364480" y="1113196"/>
            <a:ext cx="2648373" cy="167064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DDB17A63-F0CC-4563-B2C0-A03EA79C5B9C}"/>
              </a:ext>
            </a:extLst>
          </p:cNvPr>
          <p:cNvSpPr/>
          <p:nvPr/>
        </p:nvSpPr>
        <p:spPr>
          <a:xfrm>
            <a:off x="4991947" y="2657595"/>
            <a:ext cx="372533" cy="42076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E01F85-CB10-4B48-AB42-DF5C6E858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36</a:t>
            </a:fld>
            <a:endParaRPr lang="it-IT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EA4F005-F046-44F7-8FD7-D6E4C6214A16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AIC=498.9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74C679-6B9A-441A-AB50-4CAE3299D124}"/>
              </a:ext>
            </a:extLst>
          </p:cNvPr>
          <p:cNvSpPr txBox="1"/>
          <p:nvPr/>
        </p:nvSpPr>
        <p:spPr>
          <a:xfrm>
            <a:off x="3201036" y="5164015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</a:t>
            </a:r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6C59057E-E164-438B-8205-2FEDA30C7B82}"/>
              </a:ext>
            </a:extLst>
          </p:cNvPr>
          <p:cNvSpPr/>
          <p:nvPr/>
        </p:nvSpPr>
        <p:spPr>
          <a:xfrm>
            <a:off x="1873272" y="5187717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5" name="Picture 14" descr="Chart, histogram&#10;&#10;Description automatically generated">
            <a:extLst>
              <a:ext uri="{FF2B5EF4-FFF2-40B4-BE49-F238E27FC236}">
                <a16:creationId xmlns:a16="http://schemas.microsoft.com/office/drawing/2014/main" id="{185F8D76-0830-49C0-88F9-8B38147274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934" y="1221937"/>
            <a:ext cx="4389437" cy="329207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9" name="Picture 28" descr="Chart, histogram&#10;&#10;Description automatically generated">
            <a:extLst>
              <a:ext uri="{FF2B5EF4-FFF2-40B4-BE49-F238E27FC236}">
                <a16:creationId xmlns:a16="http://schemas.microsoft.com/office/drawing/2014/main" id="{BD8D5298-B659-4611-82C3-609C976CC3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9318" y="3374401"/>
            <a:ext cx="4094579" cy="307093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268953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3D3078-9272-4F7E-A17C-9770B76EF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68" y="843533"/>
            <a:ext cx="5760000" cy="373308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5627975" y="276007"/>
            <a:ext cx="3644053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nodes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Coef=0.05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57363" y="187528"/>
            <a:ext cx="7364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 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63968" y="187528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V ?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188688" y="583784"/>
            <a:ext cx="2261314" cy="205946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DDB17A63-F0CC-4563-B2C0-A03EA79C5B9C}"/>
              </a:ext>
            </a:extLst>
          </p:cNvPr>
          <p:cNvSpPr/>
          <p:nvPr/>
        </p:nvSpPr>
        <p:spPr>
          <a:xfrm>
            <a:off x="4794630" y="2657595"/>
            <a:ext cx="394058" cy="21319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E01F85-CB10-4B48-AB42-DF5C6E858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37</a:t>
            </a:fld>
            <a:endParaRPr lang="it-IT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DA69E3-A723-4767-90BB-AA89E690E227}"/>
              </a:ext>
            </a:extLst>
          </p:cNvPr>
          <p:cNvSpPr txBox="1"/>
          <p:nvPr/>
        </p:nvSpPr>
        <p:spPr>
          <a:xfrm>
            <a:off x="7146669" y="2143482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</a:t>
            </a:r>
            <a:r>
              <a:rPr lang="it-IT" dirty="0" err="1"/>
              <a:t>length</a:t>
            </a:r>
            <a:r>
              <a:rPr lang="it-IT" dirty="0"/>
              <a:t>(NODE)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EA4F005-F046-44F7-8FD7-D6E4C6214A16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AIC=512.18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74C679-6B9A-441A-AB50-4CAE3299D124}"/>
              </a:ext>
            </a:extLst>
          </p:cNvPr>
          <p:cNvSpPr txBox="1"/>
          <p:nvPr/>
        </p:nvSpPr>
        <p:spPr>
          <a:xfrm>
            <a:off x="3167169" y="5155479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</a:t>
            </a:r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6C59057E-E164-438B-8205-2FEDA30C7B82}"/>
              </a:ext>
            </a:extLst>
          </p:cNvPr>
          <p:cNvSpPr/>
          <p:nvPr/>
        </p:nvSpPr>
        <p:spPr>
          <a:xfrm>
            <a:off x="1873272" y="5187717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E010940-6F3C-4B39-9CB3-6EAC2D683311}"/>
              </a:ext>
            </a:extLst>
          </p:cNvPr>
          <p:cNvSpPr txBox="1"/>
          <p:nvPr/>
        </p:nvSpPr>
        <p:spPr>
          <a:xfrm>
            <a:off x="6839395" y="5034826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168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1.7%</a:t>
            </a:r>
          </a:p>
        </p:txBody>
      </p:sp>
      <p:sp>
        <p:nvSpPr>
          <p:cNvPr id="22" name="Smiley Face 21">
            <a:extLst>
              <a:ext uri="{FF2B5EF4-FFF2-40B4-BE49-F238E27FC236}">
                <a16:creationId xmlns:a16="http://schemas.microsoft.com/office/drawing/2014/main" id="{A3656E6B-22CC-4E63-8A7E-B8596A5611CB}"/>
              </a:ext>
            </a:extLst>
          </p:cNvPr>
          <p:cNvSpPr/>
          <p:nvPr/>
        </p:nvSpPr>
        <p:spPr>
          <a:xfrm>
            <a:off x="6321380" y="5052410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45730B4-E3BF-43BB-B11A-6891B000427F}"/>
              </a:ext>
            </a:extLst>
          </p:cNvPr>
          <p:cNvSpPr txBox="1"/>
          <p:nvPr/>
        </p:nvSpPr>
        <p:spPr>
          <a:xfrm>
            <a:off x="411675" y="6486782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LENGTH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~1.7% (&gt;1%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remove</a:t>
            </a:r>
            <a:r>
              <a:rPr lang="it-IT" sz="1400" dirty="0"/>
              <a:t> </a:t>
            </a:r>
            <a:r>
              <a:rPr lang="it-IT" sz="1400" dirty="0" err="1"/>
              <a:t>length</a:t>
            </a:r>
            <a:r>
              <a:rPr lang="it-IT" sz="1400" dirty="0"/>
              <a:t> from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0B37AA7-463C-49F8-B50A-CC4CCFB01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9002" y="2549090"/>
            <a:ext cx="4874798" cy="209652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23FCD3F-CC33-4132-9483-6532B9A2B1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2802" y="119460"/>
            <a:ext cx="2625313" cy="1476739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D2EBDA4B-DA52-42CB-8CCD-4FF378E1D9AE}"/>
              </a:ext>
            </a:extLst>
          </p:cNvPr>
          <p:cNvSpPr/>
          <p:nvPr/>
        </p:nvSpPr>
        <p:spPr>
          <a:xfrm>
            <a:off x="10888836" y="911256"/>
            <a:ext cx="7951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40329990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3D3078-9272-4F7E-A17C-9770B76EF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68" y="843534"/>
            <a:ext cx="3160076" cy="20480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57363" y="187528"/>
            <a:ext cx="7364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~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63968" y="187528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Box3: proportion of V ?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</p:cNvCxnSpPr>
          <p:nvPr/>
        </p:nvCxnSpPr>
        <p:spPr>
          <a:xfrm>
            <a:off x="3493824" y="1849919"/>
            <a:ext cx="2297376" cy="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E01F85-CB10-4B48-AB42-DF5C6E858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4" name="Picture 23" descr="Chart, histogram&#10;&#10;Description automatically generated">
            <a:extLst>
              <a:ext uri="{FF2B5EF4-FFF2-40B4-BE49-F238E27FC236}">
                <a16:creationId xmlns:a16="http://schemas.microsoft.com/office/drawing/2014/main" id="{0E624AE0-DB58-4568-8CBF-657CC3E3D5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139" y="407059"/>
            <a:ext cx="3490293" cy="261772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28A8CF3-589F-48BA-B846-C001A1E94762}"/>
              </a:ext>
            </a:extLst>
          </p:cNvPr>
          <p:cNvCxnSpPr/>
          <p:nvPr/>
        </p:nvCxnSpPr>
        <p:spPr>
          <a:xfrm>
            <a:off x="3493824" y="682269"/>
            <a:ext cx="0" cy="2342510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25" name="Picture 24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71BC2260-1EDD-4A48-B9B6-AF5E7CB6FC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548" y="3192538"/>
            <a:ext cx="4465629" cy="3349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3B87847-1B50-482C-B875-273583EF36B0}"/>
              </a:ext>
            </a:extLst>
          </p:cNvPr>
          <p:cNvSpPr txBox="1"/>
          <p:nvPr/>
        </p:nvSpPr>
        <p:spPr>
          <a:xfrm>
            <a:off x="4738129" y="3133439"/>
            <a:ext cx="6170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Actually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because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node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)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is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PARENT</a:t>
            </a:r>
            <a:r>
              <a:rPr kumimoji="0" lang="it-IT" sz="1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it-IT" sz="18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we</a:t>
            </a:r>
            <a:r>
              <a:rPr kumimoji="0" lang="it-IT" sz="1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will</a:t>
            </a:r>
            <a:r>
              <a:rPr kumimoji="0" lang="it-IT" sz="1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keep</a:t>
            </a:r>
            <a:r>
              <a:rPr kumimoji="0" lang="it-IT" sz="1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proportion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of V in sylleptic </a:t>
            </a:r>
            <a:r>
              <a:rPr kumimoji="0" lang="it-IT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as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a </a:t>
            </a:r>
            <a:r>
              <a:rPr kumimoji="0" lang="it-IT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constant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(0.55±0.02)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B14125-A17A-43E3-BC18-359911DB1C69}"/>
              </a:ext>
            </a:extLst>
          </p:cNvPr>
          <p:cNvSpPr txBox="1"/>
          <p:nvPr/>
        </p:nvSpPr>
        <p:spPr>
          <a:xfrm>
            <a:off x="6154310" y="5096786"/>
            <a:ext cx="1637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M+v</a:t>
            </a:r>
            <a:r>
              <a:rPr lang="it-IT" dirty="0"/>
              <a:t> somma?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8B98CA5-C280-4E69-85A9-D4578EF565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2802" y="119460"/>
            <a:ext cx="2625313" cy="1476739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3E473099-64BD-4077-A48E-C51B3D325FD5}"/>
              </a:ext>
            </a:extLst>
          </p:cNvPr>
          <p:cNvSpPr/>
          <p:nvPr/>
        </p:nvSpPr>
        <p:spPr>
          <a:xfrm>
            <a:off x="10888836" y="911256"/>
            <a:ext cx="7951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6411890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492484"/>
            <a:ext cx="8705325" cy="3827803"/>
            <a:chOff x="-300880" y="396762"/>
            <a:chExt cx="8705325" cy="382780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396762"/>
              <a:ext cx="7269613" cy="3827803"/>
              <a:chOff x="-134508" y="-509356"/>
              <a:chExt cx="7269613" cy="3827803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078E6A0-3FDB-4058-8082-96C625B09A03}"/>
                  </a:ext>
                </a:extLst>
              </p:cNvPr>
              <p:cNvSpPr txBox="1"/>
              <p:nvPr/>
            </p:nvSpPr>
            <p:spPr>
              <a:xfrm>
                <a:off x="6063819" y="183225"/>
                <a:ext cx="5508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YES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FF4FA35-A9A4-41A1-87F2-B77B754F38F6}"/>
                  </a:ext>
                </a:extLst>
              </p:cNvPr>
              <p:cNvSpPr txBox="1"/>
              <p:nvPr/>
            </p:nvSpPr>
            <p:spPr>
              <a:xfrm>
                <a:off x="2142732" y="-509356"/>
                <a:ext cx="51969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NO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Box2: </a:t>
                </a:r>
                <a:r>
                  <a:rPr lang="it-IT" sz="1500" dirty="0" err="1"/>
                  <a:t>Existence</a:t>
                </a:r>
                <a:r>
                  <a:rPr lang="it-IT" sz="1500" dirty="0"/>
                  <a:t> of B (0,1)?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Box4: do </a:t>
                </a:r>
                <a:r>
                  <a:rPr lang="it-IT" sz="1500" dirty="0" err="1"/>
                  <a:t>you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burst</a:t>
                </a:r>
                <a:r>
                  <a:rPr lang="it-IT" sz="1500" dirty="0"/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it-IT" sz="1500" dirty="0"/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Box2: </a:t>
              </a:r>
              <a:r>
                <a:rPr lang="it-IT" sz="1500" dirty="0" err="1"/>
                <a:t>how</a:t>
              </a:r>
              <a:r>
                <a:rPr lang="it-IT" sz="1500" dirty="0"/>
                <a:t> </a:t>
              </a:r>
              <a:r>
                <a:rPr lang="it-IT" sz="1500" dirty="0" err="1"/>
                <a:t>many</a:t>
              </a:r>
              <a:r>
                <a:rPr lang="it-IT" sz="1500" dirty="0"/>
                <a:t> V and M </a:t>
              </a:r>
              <a:r>
                <a:rPr lang="it-IT" sz="1500" dirty="0" err="1"/>
                <a:t>buds</a:t>
              </a:r>
              <a:r>
                <a:rPr lang="it-IT" sz="1500" dirty="0"/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</a:t>
            </a:r>
            <a:r>
              <a:rPr lang="it-IT" sz="1500" dirty="0" err="1">
                <a:solidFill>
                  <a:schemeClr val="bg2"/>
                </a:solidFill>
              </a:rPr>
              <a:t>sylleptic</a:t>
            </a:r>
            <a:r>
              <a:rPr lang="it-IT" sz="1500" dirty="0">
                <a:solidFill>
                  <a:schemeClr val="bg2"/>
                </a:solidFill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Box1.0: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A2BB5A-8131-4857-B3B9-D6C91AAF1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39</a:t>
            </a:fld>
            <a:endParaRPr lang="it-IT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1C3DB0-5A43-494C-A530-4036ADD043C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4" name="Picture 43" descr="Chart, histogram&#10;&#10;Description automatically generated">
            <a:extLst>
              <a:ext uri="{FF2B5EF4-FFF2-40B4-BE49-F238E27FC236}">
                <a16:creationId xmlns:a16="http://schemas.microsoft.com/office/drawing/2014/main" id="{CC7EE478-D806-4261-AE1D-D0F9BCDB67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Flowchart: Collate 44">
            <a:extLst>
              <a:ext uri="{FF2B5EF4-FFF2-40B4-BE49-F238E27FC236}">
                <a16:creationId xmlns:a16="http://schemas.microsoft.com/office/drawing/2014/main" id="{160CB21E-7DF7-460F-8F8C-F8AF38250A01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" name="Picture 39" descr="Chart&#10;&#10;Description automatically generated">
            <a:extLst>
              <a:ext uri="{FF2B5EF4-FFF2-40B4-BE49-F238E27FC236}">
                <a16:creationId xmlns:a16="http://schemas.microsoft.com/office/drawing/2014/main" id="{4EA72E34-E754-47A0-A3A2-06E211EC79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6F69B023-EF62-4368-B0C6-84641C65AF36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A02131C-9023-45B4-B7B7-7FC9BA121647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6C8166D-80F1-422D-8C97-20A95872216C}"/>
              </a:ext>
            </a:extLst>
          </p:cNvPr>
          <p:cNvSpPr txBox="1"/>
          <p:nvPr/>
        </p:nvSpPr>
        <p:spPr>
          <a:xfrm>
            <a:off x="9943380" y="3541781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53D20FC-E91E-4025-9916-56FDB5513CE3}"/>
              </a:ext>
            </a:extLst>
          </p:cNvPr>
          <p:cNvSpPr txBox="1"/>
          <p:nvPr/>
        </p:nvSpPr>
        <p:spPr>
          <a:xfrm>
            <a:off x="5575602" y="4234666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9" name="Picture 48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B79CDD00-3DB8-4650-8348-424C0A1A05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262" y="3159828"/>
            <a:ext cx="1360168" cy="1020126"/>
          </a:xfrm>
          <a:prstGeom prst="rect">
            <a:avLst/>
          </a:prstGeom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6DB26076-1CCB-4208-8541-BE5FDD313754}"/>
              </a:ext>
            </a:extLst>
          </p:cNvPr>
          <p:cNvSpPr/>
          <p:nvPr/>
        </p:nvSpPr>
        <p:spPr>
          <a:xfrm rot="2309922">
            <a:off x="10216271" y="3755652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Flowchart: Collate 50">
            <a:extLst>
              <a:ext uri="{FF2B5EF4-FFF2-40B4-BE49-F238E27FC236}">
                <a16:creationId xmlns:a16="http://schemas.microsoft.com/office/drawing/2014/main" id="{2881855C-8535-427C-9008-A90A36C3B619}"/>
              </a:ext>
            </a:extLst>
          </p:cNvPr>
          <p:cNvSpPr/>
          <p:nvPr/>
        </p:nvSpPr>
        <p:spPr>
          <a:xfrm rot="21115515">
            <a:off x="6716543" y="452806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532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FD573424-E291-42DC-81E5-5FC2D119ACBE}"/>
              </a:ext>
            </a:extLst>
          </p:cNvPr>
          <p:cNvSpPr/>
          <p:nvPr/>
        </p:nvSpPr>
        <p:spPr>
          <a:xfrm>
            <a:off x="5274206" y="31721"/>
            <a:ext cx="1643591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Spring growth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1895C4B-B34A-4509-B18A-37D2CA058A0C}"/>
              </a:ext>
            </a:extLst>
          </p:cNvPr>
          <p:cNvCxnSpPr>
            <a:cxnSpLocks/>
          </p:cNvCxnSpPr>
          <p:nvPr/>
        </p:nvCxnSpPr>
        <p:spPr>
          <a:xfrm flipH="1">
            <a:off x="6124728" y="3281110"/>
            <a:ext cx="352272" cy="28340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E94C985-3ECC-4EF1-86EB-9CDE274D23BB}"/>
              </a:ext>
            </a:extLst>
          </p:cNvPr>
          <p:cNvSpPr txBox="1"/>
          <p:nvPr/>
        </p:nvSpPr>
        <p:spPr>
          <a:xfrm>
            <a:off x="5267326" y="6147376"/>
            <a:ext cx="496105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SYLLEPTIC SHOOTS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47DE122-573D-4DFC-A419-F3AC4C9A11BE}"/>
              </a:ext>
            </a:extLst>
          </p:cNvPr>
          <p:cNvSpPr/>
          <p:nvPr/>
        </p:nvSpPr>
        <p:spPr>
          <a:xfrm>
            <a:off x="3138489" y="2409827"/>
            <a:ext cx="200025" cy="1238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E1365E2-CB6A-4B53-83BA-46725E498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575" y="4807989"/>
            <a:ext cx="457240" cy="573074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169D5739-1294-469C-A3E3-907101637B04}"/>
              </a:ext>
            </a:extLst>
          </p:cNvPr>
          <p:cNvSpPr txBox="1"/>
          <p:nvPr/>
        </p:nvSpPr>
        <p:spPr>
          <a:xfrm>
            <a:off x="1628288" y="4962068"/>
            <a:ext cx="128111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leaves</a:t>
            </a:r>
            <a:endParaRPr lang="it-IT" sz="252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B14B733-B371-40D2-89B3-E8F69AFB3B33}"/>
              </a:ext>
            </a:extLst>
          </p:cNvPr>
          <p:cNvSpPr/>
          <p:nvPr/>
        </p:nvSpPr>
        <p:spPr>
          <a:xfrm>
            <a:off x="6353174" y="2828925"/>
            <a:ext cx="257176" cy="457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15" name="Picture 14" descr="A picture containing person, plant, hand, tree&#10;&#10;Description automatically generated">
            <a:extLst>
              <a:ext uri="{FF2B5EF4-FFF2-40B4-BE49-F238E27FC236}">
                <a16:creationId xmlns:a16="http://schemas.microsoft.com/office/drawing/2014/main" id="{EFD299B6-187C-4CAF-8BA8-C343964661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3465" y="1152985"/>
            <a:ext cx="2856812" cy="3809083"/>
          </a:xfrm>
          <a:prstGeom prst="rect">
            <a:avLst/>
          </a:prstGeom>
        </p:spPr>
      </p:pic>
      <p:sp>
        <p:nvSpPr>
          <p:cNvPr id="39" name="Oval 38">
            <a:extLst>
              <a:ext uri="{FF2B5EF4-FFF2-40B4-BE49-F238E27FC236}">
                <a16:creationId xmlns:a16="http://schemas.microsoft.com/office/drawing/2014/main" id="{31189312-6717-420B-980B-749E70B21744}"/>
              </a:ext>
            </a:extLst>
          </p:cNvPr>
          <p:cNvSpPr/>
          <p:nvPr/>
        </p:nvSpPr>
        <p:spPr>
          <a:xfrm>
            <a:off x="8429627" y="1381126"/>
            <a:ext cx="828675" cy="351168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2FB0937-F1B4-4CAE-B8DB-272929DF39F5}"/>
              </a:ext>
            </a:extLst>
          </p:cNvPr>
          <p:cNvCxnSpPr>
            <a:cxnSpLocks/>
            <a:endCxn id="87" idx="0"/>
          </p:cNvCxnSpPr>
          <p:nvPr/>
        </p:nvCxnSpPr>
        <p:spPr>
          <a:xfrm flipH="1">
            <a:off x="7747856" y="4103134"/>
            <a:ext cx="777022" cy="20442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C86BA4F0-50ED-42C1-B1D6-A75E74FDB3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643" y="1838006"/>
            <a:ext cx="1592856" cy="1391291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0FD6E5D8-94EE-4BAD-A613-1A37C58B5853}"/>
              </a:ext>
            </a:extLst>
          </p:cNvPr>
          <p:cNvGrpSpPr/>
          <p:nvPr/>
        </p:nvGrpSpPr>
        <p:grpSpPr>
          <a:xfrm>
            <a:off x="2938401" y="1308573"/>
            <a:ext cx="3898649" cy="2680540"/>
            <a:chOff x="1644801" y="223235"/>
            <a:chExt cx="7435295" cy="6273931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1FB59CD-649A-419C-A90E-888A10B6BA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80612" y="2492126"/>
              <a:ext cx="189779" cy="234791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>
                  <a:lumMod val="95000"/>
                  <a:lumOff val="5000"/>
                </a:sysClr>
              </a:solidFill>
              <a:prstDash val="solid"/>
              <a:miter lim="800000"/>
            </a:ln>
            <a:effectLst/>
          </p:spPr>
        </p:cxn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97C14B7-CAEF-407E-A7C6-19E2DC93C6C1}"/>
                </a:ext>
              </a:extLst>
            </p:cNvPr>
            <p:cNvGrpSpPr/>
            <p:nvPr/>
          </p:nvGrpSpPr>
          <p:grpSpPr>
            <a:xfrm>
              <a:off x="1644801" y="373621"/>
              <a:ext cx="6946606" cy="6123545"/>
              <a:chOff x="1644801" y="373621"/>
              <a:chExt cx="6946606" cy="6123545"/>
            </a:xfrm>
          </p:grpSpPr>
          <p:pic>
            <p:nvPicPr>
              <p:cNvPr id="55" name="Picture 54">
                <a:extLst>
                  <a:ext uri="{FF2B5EF4-FFF2-40B4-BE49-F238E27FC236}">
                    <a16:creationId xmlns:a16="http://schemas.microsoft.com/office/drawing/2014/main" id="{1FD0676A-D7D3-4F16-8FC3-2828AD7ADB4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3288" t="41546" r="63011" b="21831"/>
              <a:stretch/>
            </p:blipFill>
            <p:spPr>
              <a:xfrm>
                <a:off x="1644801" y="373621"/>
                <a:ext cx="6946606" cy="6123545"/>
              </a:xfrm>
              <a:prstGeom prst="rect">
                <a:avLst/>
              </a:prstGeom>
            </p:spPr>
          </p:pic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688BCDB2-B10B-4B82-A0BF-1DBB132A57C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862554" y="2348264"/>
                <a:ext cx="189779" cy="234791"/>
              </a:xfrm>
              <a:prstGeom prst="line">
                <a:avLst/>
              </a:prstGeom>
              <a:noFill/>
              <a:ln w="38100" cap="flat" cmpd="sng" algn="ctr">
                <a:solidFill>
                  <a:sysClr val="windowText" lastClr="000000">
                    <a:lumMod val="95000"/>
                    <a:lumOff val="5000"/>
                  </a:sys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C3778E33-D0DA-42A7-B960-15409C619B8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809737" y="4081362"/>
                <a:ext cx="189779" cy="234791"/>
              </a:xfrm>
              <a:prstGeom prst="line">
                <a:avLst/>
              </a:prstGeom>
              <a:noFill/>
              <a:ln w="38100" cap="flat" cmpd="sng" algn="ctr">
                <a:solidFill>
                  <a:sysClr val="windowText" lastClr="000000">
                    <a:lumMod val="95000"/>
                    <a:lumOff val="5000"/>
                  </a:sys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60EC1AD6-1544-4AA4-AECB-97260F3A9E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55931" y="1020353"/>
                <a:ext cx="356969" cy="3785"/>
              </a:xfrm>
              <a:prstGeom prst="line">
                <a:avLst/>
              </a:prstGeom>
              <a:noFill/>
              <a:ln w="38100" cap="flat" cmpd="sng" algn="ctr">
                <a:solidFill>
                  <a:sysClr val="windowText" lastClr="000000">
                    <a:lumMod val="95000"/>
                    <a:lumOff val="5000"/>
                  </a:sysClr>
                </a:solidFill>
                <a:prstDash val="solid"/>
                <a:miter lim="800000"/>
              </a:ln>
              <a:effectLst/>
            </p:spPr>
          </p:cxnSp>
        </p:grp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5748D56-1CC8-4D0E-AEB6-A9B182FFE877}"/>
                </a:ext>
              </a:extLst>
            </p:cNvPr>
            <p:cNvCxnSpPr/>
            <p:nvPr/>
          </p:nvCxnSpPr>
          <p:spPr>
            <a:xfrm flipV="1">
              <a:off x="8020050" y="4081362"/>
              <a:ext cx="844550" cy="433488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E8609BD-987D-4863-B4A5-2B78935D945A}"/>
                </a:ext>
              </a:extLst>
            </p:cNvPr>
            <p:cNvCxnSpPr>
              <a:cxnSpLocks/>
            </p:cNvCxnSpPr>
            <p:nvPr/>
          </p:nvCxnSpPr>
          <p:spPr>
            <a:xfrm>
              <a:off x="7192486" y="3359150"/>
              <a:ext cx="759137" cy="406119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74B30A3-7D8E-435D-92A2-65FA0D05F8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13750" y="3965056"/>
              <a:ext cx="0" cy="351097"/>
            </a:xfrm>
            <a:prstGeom prst="line">
              <a:avLst/>
            </a:prstGeom>
            <a:noFill/>
            <a:ln w="28575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0B4530F-C102-47E8-AD49-8D5437D8A2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88300" y="2231958"/>
              <a:ext cx="0" cy="351097"/>
            </a:xfrm>
            <a:prstGeom prst="line">
              <a:avLst/>
            </a:prstGeom>
            <a:noFill/>
            <a:ln w="28575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A2CB697-1CCE-4ABA-A75C-B7FF3B4F2B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70650" y="1447800"/>
              <a:ext cx="660400" cy="385955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8F281F7-A029-4682-969F-338756653A1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95425" y="1962150"/>
              <a:ext cx="234950" cy="620905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A767AE5-8242-4C06-8388-225FC9918C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53175" y="373621"/>
              <a:ext cx="492125" cy="336279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18D8CAB-3B0C-4DC8-8B33-1D4C1E754CB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62554" y="1020353"/>
              <a:ext cx="744246" cy="357597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9A17945-946E-46EE-AE3E-A4E92E53058A}"/>
                </a:ext>
              </a:extLst>
            </p:cNvPr>
            <p:cNvCxnSpPr>
              <a:cxnSpLocks/>
            </p:cNvCxnSpPr>
            <p:nvPr/>
          </p:nvCxnSpPr>
          <p:spPr>
            <a:xfrm>
              <a:off x="3452383" y="1113727"/>
              <a:ext cx="0" cy="334073"/>
            </a:xfrm>
            <a:prstGeom prst="line">
              <a:avLst/>
            </a:prstGeom>
            <a:noFill/>
            <a:ln w="28575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3E88EAB-5554-4289-8241-23F13F188B98}"/>
                </a:ext>
              </a:extLst>
            </p:cNvPr>
            <p:cNvCxnSpPr>
              <a:cxnSpLocks/>
            </p:cNvCxnSpPr>
            <p:nvPr/>
          </p:nvCxnSpPr>
          <p:spPr>
            <a:xfrm>
              <a:off x="4476750" y="1833755"/>
              <a:ext cx="356370" cy="681545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2C69515-5AC8-424A-AF65-A671152FAF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29328" y="2515300"/>
              <a:ext cx="655322" cy="540211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EAFEE8D-579F-4022-9C33-E5289A0A8766}"/>
                </a:ext>
              </a:extLst>
            </p:cNvPr>
            <p:cNvCxnSpPr>
              <a:cxnSpLocks/>
            </p:cNvCxnSpPr>
            <p:nvPr/>
          </p:nvCxnSpPr>
          <p:spPr>
            <a:xfrm>
              <a:off x="5393216" y="3765269"/>
              <a:ext cx="584444" cy="673240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6604AD2-F423-4802-9229-4935A23DE8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67866" y="3906938"/>
              <a:ext cx="0" cy="291819"/>
            </a:xfrm>
            <a:prstGeom prst="line">
              <a:avLst/>
            </a:prstGeom>
            <a:noFill/>
            <a:ln w="28575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77D1A52-9F69-4560-A6F1-EF51FD68EDA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55931" y="4603469"/>
              <a:ext cx="643306" cy="603531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239C934C-3C70-4F64-893F-A905498052E7}"/>
                </a:ext>
              </a:extLst>
            </p:cNvPr>
            <p:cNvSpPr/>
            <p:nvPr/>
          </p:nvSpPr>
          <p:spPr>
            <a:xfrm rot="19797953">
              <a:off x="8718146" y="4113737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3E707060-A9F0-4DB3-B3BE-332E842610D3}"/>
                </a:ext>
              </a:extLst>
            </p:cNvPr>
            <p:cNvSpPr/>
            <p:nvPr/>
          </p:nvSpPr>
          <p:spPr>
            <a:xfrm rot="19797953">
              <a:off x="8426067" y="4003982"/>
              <a:ext cx="220707" cy="149585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C856057-CFA8-40D2-A24C-DC73AA6099F4}"/>
                </a:ext>
              </a:extLst>
            </p:cNvPr>
            <p:cNvSpPr/>
            <p:nvPr/>
          </p:nvSpPr>
          <p:spPr>
            <a:xfrm rot="19797953">
              <a:off x="6453248" y="4711264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10C95E9-C844-44C2-8D2A-C73F8D26BE33}"/>
                </a:ext>
              </a:extLst>
            </p:cNvPr>
            <p:cNvSpPr/>
            <p:nvPr/>
          </p:nvSpPr>
          <p:spPr>
            <a:xfrm rot="18124833">
              <a:off x="5774955" y="4488571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164FEE2-BE3B-4FE0-801A-B34DAF5D8D32}"/>
                </a:ext>
              </a:extLst>
            </p:cNvPr>
            <p:cNvSpPr/>
            <p:nvPr/>
          </p:nvSpPr>
          <p:spPr>
            <a:xfrm rot="18124833">
              <a:off x="4038661" y="2594901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2FF0576-5BC5-470B-94D1-6295F3AF0991}"/>
                </a:ext>
              </a:extLst>
            </p:cNvPr>
            <p:cNvSpPr/>
            <p:nvPr/>
          </p:nvSpPr>
          <p:spPr>
            <a:xfrm rot="17156136">
              <a:off x="4225109" y="1872761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CD0FC2C-630C-42C2-8DC6-B1A3D1AF8DA6}"/>
                </a:ext>
              </a:extLst>
            </p:cNvPr>
            <p:cNvSpPr/>
            <p:nvPr/>
          </p:nvSpPr>
          <p:spPr>
            <a:xfrm rot="17156136">
              <a:off x="6675004" y="1621001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A62ABF4-B8A4-4E4A-9EB5-63B2646A0CB0}"/>
                </a:ext>
              </a:extLst>
            </p:cNvPr>
            <p:cNvSpPr/>
            <p:nvPr/>
          </p:nvSpPr>
          <p:spPr>
            <a:xfrm rot="17156136">
              <a:off x="6589257" y="484145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5C6417CE-B71C-4949-99EF-5D61C61A887F}"/>
                </a:ext>
              </a:extLst>
            </p:cNvPr>
            <p:cNvSpPr/>
            <p:nvPr/>
          </p:nvSpPr>
          <p:spPr>
            <a:xfrm rot="17156136">
              <a:off x="6929114" y="102444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BE8032F4-DA58-4E9F-8382-56982CA64C00}"/>
                </a:ext>
              </a:extLst>
            </p:cNvPr>
            <p:cNvSpPr/>
            <p:nvPr/>
          </p:nvSpPr>
          <p:spPr>
            <a:xfrm>
              <a:off x="7391079" y="2958678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491C29-5B30-488F-BC27-A44631B68EAD}"/>
                </a:ext>
              </a:extLst>
            </p:cNvPr>
            <p:cNvSpPr/>
            <p:nvPr/>
          </p:nvSpPr>
          <p:spPr>
            <a:xfrm rot="14594370">
              <a:off x="8018490" y="2052173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0D654A69-3503-418A-83AA-519A4C63579D}"/>
                </a:ext>
              </a:extLst>
            </p:cNvPr>
            <p:cNvSpPr/>
            <p:nvPr/>
          </p:nvSpPr>
          <p:spPr>
            <a:xfrm rot="14594370">
              <a:off x="5814254" y="3870501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8FA7E12E-71A4-4ABB-97E5-3D621A890E73}"/>
                </a:ext>
              </a:extLst>
            </p:cNvPr>
            <p:cNvSpPr/>
            <p:nvPr/>
          </p:nvSpPr>
          <p:spPr>
            <a:xfrm rot="14594370">
              <a:off x="5312431" y="3870500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8D17EAC-FB59-4627-AB39-55E8A82612DE}"/>
                </a:ext>
              </a:extLst>
            </p:cNvPr>
            <p:cNvSpPr/>
            <p:nvPr/>
          </p:nvSpPr>
          <p:spPr>
            <a:xfrm rot="14594370">
              <a:off x="5464831" y="4022900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2224A8B0-4690-4EA2-9BE4-BB0E3BBFE226}"/>
                </a:ext>
              </a:extLst>
            </p:cNvPr>
            <p:cNvSpPr/>
            <p:nvPr/>
          </p:nvSpPr>
          <p:spPr>
            <a:xfrm rot="17944806">
              <a:off x="2914870" y="1044562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14DA7894-1089-48BF-9F1A-60545BA6A902}"/>
                </a:ext>
              </a:extLst>
            </p:cNvPr>
            <p:cNvSpPr/>
            <p:nvPr/>
          </p:nvSpPr>
          <p:spPr>
            <a:xfrm rot="17944806">
              <a:off x="3511912" y="1140657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2F0B72C3-1613-4298-88FC-7C94D4207F73}"/>
                </a:ext>
              </a:extLst>
            </p:cNvPr>
            <p:cNvSpPr/>
            <p:nvPr/>
          </p:nvSpPr>
          <p:spPr>
            <a:xfrm rot="17944806">
              <a:off x="6111142" y="2208157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41A9EEE2-3602-4250-89C7-38DF205C9FCE}"/>
              </a:ext>
            </a:extLst>
          </p:cNvPr>
          <p:cNvCxnSpPr/>
          <p:nvPr/>
        </p:nvCxnSpPr>
        <p:spPr>
          <a:xfrm>
            <a:off x="690005" y="4280793"/>
            <a:ext cx="506978" cy="0"/>
          </a:xfrm>
          <a:prstGeom prst="line">
            <a:avLst/>
          </a:prstGeom>
          <a:ln w="571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4CFB376-3A2C-41DB-A0E1-B83A72EF1636}"/>
              </a:ext>
            </a:extLst>
          </p:cNvPr>
          <p:cNvCxnSpPr/>
          <p:nvPr/>
        </p:nvCxnSpPr>
        <p:spPr>
          <a:xfrm>
            <a:off x="690005" y="4417290"/>
            <a:ext cx="506978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D9F11398-E818-4265-86AB-9407CBAA9C1C}"/>
              </a:ext>
            </a:extLst>
          </p:cNvPr>
          <p:cNvSpPr txBox="1"/>
          <p:nvPr/>
        </p:nvSpPr>
        <p:spPr>
          <a:xfrm>
            <a:off x="1186978" y="4013471"/>
            <a:ext cx="351044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New </a:t>
            </a:r>
            <a:r>
              <a:rPr lang="it-IT" sz="2520" dirty="0" err="1"/>
              <a:t>proleptic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9FEF61F-8764-4C38-A535-5895A2AE87C0}"/>
              </a:ext>
            </a:extLst>
          </p:cNvPr>
          <p:cNvSpPr txBox="1"/>
          <p:nvPr/>
        </p:nvSpPr>
        <p:spPr>
          <a:xfrm>
            <a:off x="1238882" y="4290424"/>
            <a:ext cx="386142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New </a:t>
            </a:r>
            <a:r>
              <a:rPr lang="it-IT" sz="2520" dirty="0" err="1"/>
              <a:t>sylleptic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086EE7D-B5F8-473C-8059-BAF6F6BF6545}"/>
              </a:ext>
            </a:extLst>
          </p:cNvPr>
          <p:cNvSpPr txBox="1"/>
          <p:nvPr/>
        </p:nvSpPr>
        <p:spPr>
          <a:xfrm>
            <a:off x="6243048" y="3991720"/>
            <a:ext cx="1253100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n-1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AB76046-73A1-4341-8A5B-4257140E27E9}"/>
              </a:ext>
            </a:extLst>
          </p:cNvPr>
          <p:cNvSpPr txBox="1"/>
          <p:nvPr/>
        </p:nvSpPr>
        <p:spPr>
          <a:xfrm>
            <a:off x="3524121" y="2903383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56B5F88-2D18-4E23-B078-90DD3C71E45F}"/>
              </a:ext>
            </a:extLst>
          </p:cNvPr>
          <p:cNvSpPr txBox="1"/>
          <p:nvPr/>
        </p:nvSpPr>
        <p:spPr>
          <a:xfrm>
            <a:off x="4282188" y="2530588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96B995E-267B-4ABC-9669-F13D18F7FC81}"/>
              </a:ext>
            </a:extLst>
          </p:cNvPr>
          <p:cNvSpPr txBox="1"/>
          <p:nvPr/>
        </p:nvSpPr>
        <p:spPr>
          <a:xfrm>
            <a:off x="6361987" y="2523613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CD046C5-BFC0-4F72-BBE3-AFFDF7469268}"/>
              </a:ext>
            </a:extLst>
          </p:cNvPr>
          <p:cNvSpPr txBox="1"/>
          <p:nvPr/>
        </p:nvSpPr>
        <p:spPr>
          <a:xfrm>
            <a:off x="4212883" y="3970090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A3D93B9-6FF2-4CB9-8476-9F2B83085DF1}"/>
              </a:ext>
            </a:extLst>
          </p:cNvPr>
          <p:cNvSpPr txBox="1"/>
          <p:nvPr/>
        </p:nvSpPr>
        <p:spPr>
          <a:xfrm>
            <a:off x="4221076" y="4397260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28584E-196B-4F37-A837-C8AF7B91E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32878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EA5F94F8-8C7C-4ECC-9866-F4BBCD624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EC93663E-1DE8-4A7F-A4A2-B399B54EDECA}"/>
              </a:ext>
            </a:extLst>
          </p:cNvPr>
          <p:cNvSpPr/>
          <p:nvPr/>
        </p:nvSpPr>
        <p:spPr>
          <a:xfrm>
            <a:off x="11131561" y="1389120"/>
            <a:ext cx="3763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74AC92-FFF2-44C1-A34E-D055E6491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16" y="1244210"/>
            <a:ext cx="5760000" cy="53150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52730" y="-36675"/>
            <a:ext cx="31374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M+V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40</a:t>
            </a:fld>
            <a:endParaRPr lang="it-IT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23" idx="1"/>
          </p:cNvCxnSpPr>
          <p:nvPr/>
        </p:nvCxnSpPr>
        <p:spPr>
          <a:xfrm flipH="1">
            <a:off x="5391165" y="3423920"/>
            <a:ext cx="1894727" cy="13700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4165600" y="2871894"/>
            <a:ext cx="1169431" cy="212682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5916316" y="6209252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AIC=670.81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7203434" y="6232954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LENGTH_NODE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5190191" y="256696"/>
            <a:ext cx="654799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200" dirty="0"/>
              <a:t>~</a:t>
            </a:r>
            <a:r>
              <a:rPr lang="it-IT" sz="1200" dirty="0" err="1"/>
              <a:t>fate+fate</a:t>
            </a:r>
            <a:r>
              <a:rPr lang="it-IT" sz="1200" dirty="0"/>
              <a:t>*</a:t>
            </a:r>
            <a:r>
              <a:rPr lang="it-IT" sz="1200" dirty="0" err="1"/>
              <a:t>length</a:t>
            </a:r>
            <a:r>
              <a:rPr lang="it-IT" sz="1200" dirty="0"/>
              <a:t>(cm)+ fate* </a:t>
            </a:r>
            <a:r>
              <a:rPr lang="it-IT" sz="1200" dirty="0" err="1"/>
              <a:t>length</a:t>
            </a:r>
            <a:r>
              <a:rPr lang="it-IT" sz="1200" dirty="0"/>
              <a:t>(</a:t>
            </a:r>
            <a:r>
              <a:rPr lang="it-IT" sz="1200" dirty="0" err="1"/>
              <a:t>nodes</a:t>
            </a:r>
            <a:r>
              <a:rPr lang="it-IT" sz="1200" dirty="0"/>
              <a:t>)+ fate* </a:t>
            </a:r>
            <a:r>
              <a:rPr lang="it-IT" sz="1200" dirty="0" err="1"/>
              <a:t>distance</a:t>
            </a:r>
            <a:r>
              <a:rPr lang="it-IT" sz="1200" dirty="0"/>
              <a:t>+ fate* </a:t>
            </a:r>
            <a:r>
              <a:rPr lang="it-IT" sz="1200" dirty="0" err="1"/>
              <a:t>rank</a:t>
            </a:r>
            <a:r>
              <a:rPr lang="it-IT" sz="1200" dirty="0"/>
              <a:t>+ fate* m+ fate* v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074A3B-A9AF-4A9F-AEB3-B2801FA5816A}"/>
              </a:ext>
            </a:extLst>
          </p:cNvPr>
          <p:cNvSpPr txBox="1"/>
          <p:nvPr/>
        </p:nvSpPr>
        <p:spPr>
          <a:xfrm>
            <a:off x="10119361" y="2037450"/>
            <a:ext cx="10122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Fate1=M</a:t>
            </a:r>
          </a:p>
          <a:p>
            <a:r>
              <a:rPr lang="it-IT" dirty="0"/>
              <a:t>Fate0=v</a:t>
            </a:r>
          </a:p>
        </p:txBody>
      </p:sp>
    </p:spTree>
    <p:extLst>
      <p:ext uri="{BB962C8B-B14F-4D97-AF65-F5344CB8AC3E}">
        <p14:creationId xmlns:p14="http://schemas.microsoft.com/office/powerpoint/2010/main" val="592594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31FD248B-6BD9-49A8-84CB-ED4A47EFD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4F282E1-D865-4639-AFEE-C6B4CE91F715}"/>
              </a:ext>
            </a:extLst>
          </p:cNvPr>
          <p:cNvSpPr/>
          <p:nvPr/>
        </p:nvSpPr>
        <p:spPr>
          <a:xfrm>
            <a:off x="11131561" y="1389120"/>
            <a:ext cx="3763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98073B-2309-4586-A2E1-B1EE62FF0C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834" y="1140405"/>
            <a:ext cx="5760000" cy="571759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52730" y="-36675"/>
            <a:ext cx="31374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M+V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41</a:t>
            </a:fld>
            <a:endParaRPr lang="it-IT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</p:cNvCxnSpPr>
          <p:nvPr/>
        </p:nvCxnSpPr>
        <p:spPr>
          <a:xfrm flipH="1">
            <a:off x="5391165" y="3291840"/>
            <a:ext cx="1984995" cy="26908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4607520" y="3020907"/>
            <a:ext cx="1169431" cy="208584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5916316" y="6209252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AIC=666.83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7203434" y="6232954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</a:t>
            </a:r>
            <a:r>
              <a:rPr lang="it-IT" dirty="0" err="1"/>
              <a:t>rank</a:t>
            </a:r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5190191" y="256696"/>
            <a:ext cx="654799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200" dirty="0"/>
              <a:t>~</a:t>
            </a:r>
            <a:r>
              <a:rPr lang="it-IT" sz="1200" dirty="0" err="1"/>
              <a:t>fate+fate</a:t>
            </a:r>
            <a:r>
              <a:rPr lang="it-IT" sz="1200" dirty="0"/>
              <a:t>*</a:t>
            </a:r>
            <a:r>
              <a:rPr lang="it-IT" sz="1200" dirty="0" err="1"/>
              <a:t>length</a:t>
            </a:r>
            <a:r>
              <a:rPr lang="it-IT" sz="1200" dirty="0"/>
              <a:t>(cm)+ fate* </a:t>
            </a:r>
            <a:r>
              <a:rPr lang="it-IT" sz="1200" dirty="0" err="1"/>
              <a:t>distance</a:t>
            </a:r>
            <a:r>
              <a:rPr lang="it-IT" sz="1200" dirty="0"/>
              <a:t>+ fate* </a:t>
            </a:r>
            <a:r>
              <a:rPr lang="it-IT" sz="1200" dirty="0" err="1"/>
              <a:t>rank</a:t>
            </a:r>
            <a:r>
              <a:rPr lang="it-IT" sz="1200" dirty="0"/>
              <a:t>+ fate* m+ fate* v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074A3B-A9AF-4A9F-AEB3-B2801FA5816A}"/>
              </a:ext>
            </a:extLst>
          </p:cNvPr>
          <p:cNvSpPr txBox="1"/>
          <p:nvPr/>
        </p:nvSpPr>
        <p:spPr>
          <a:xfrm>
            <a:off x="10119361" y="2037450"/>
            <a:ext cx="10122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Fate1=M</a:t>
            </a:r>
          </a:p>
          <a:p>
            <a:r>
              <a:rPr lang="it-IT" dirty="0"/>
              <a:t>Fate0=v</a:t>
            </a:r>
          </a:p>
        </p:txBody>
      </p:sp>
    </p:spTree>
    <p:extLst>
      <p:ext uri="{BB962C8B-B14F-4D97-AF65-F5344CB8AC3E}">
        <p14:creationId xmlns:p14="http://schemas.microsoft.com/office/powerpoint/2010/main" val="97761770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E69AFCE9-B786-4DFE-8D86-7C90D6692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A94802D2-CAF2-4ABD-82CA-80A5FAE2449D}"/>
              </a:ext>
            </a:extLst>
          </p:cNvPr>
          <p:cNvSpPr/>
          <p:nvPr/>
        </p:nvSpPr>
        <p:spPr>
          <a:xfrm>
            <a:off x="11131561" y="1389120"/>
            <a:ext cx="3763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6A1A28-1A45-45CB-99BC-F3E88DB99B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163" y="1203077"/>
            <a:ext cx="5760000" cy="53982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52730" y="-36675"/>
            <a:ext cx="31374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M+V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42</a:t>
            </a:fld>
            <a:endParaRPr lang="it-IT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</p:cNvCxnSpPr>
          <p:nvPr/>
        </p:nvCxnSpPr>
        <p:spPr>
          <a:xfrm flipH="1">
            <a:off x="5776951" y="3291840"/>
            <a:ext cx="1599209" cy="13716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4607520" y="3100754"/>
            <a:ext cx="1169431" cy="178959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5916316" y="6209252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AIC=666.83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7203434" y="6232954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</a:t>
            </a:r>
            <a:r>
              <a:rPr lang="it-IT" dirty="0" err="1"/>
              <a:t>distance</a:t>
            </a:r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5190191" y="256696"/>
            <a:ext cx="654799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200" dirty="0"/>
              <a:t>~</a:t>
            </a:r>
            <a:r>
              <a:rPr lang="it-IT" sz="1200" dirty="0" err="1"/>
              <a:t>fate+fate</a:t>
            </a:r>
            <a:r>
              <a:rPr lang="it-IT" sz="1200" dirty="0"/>
              <a:t>*</a:t>
            </a:r>
            <a:r>
              <a:rPr lang="it-IT" sz="1200" dirty="0" err="1"/>
              <a:t>length</a:t>
            </a:r>
            <a:r>
              <a:rPr lang="it-IT" sz="1200" dirty="0"/>
              <a:t>(cm)+ fate* </a:t>
            </a:r>
            <a:r>
              <a:rPr lang="it-IT" sz="1200" dirty="0" err="1"/>
              <a:t>distance</a:t>
            </a:r>
            <a:r>
              <a:rPr lang="it-IT" sz="1200" dirty="0"/>
              <a:t>+ fate* m+ fate* v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074A3B-A9AF-4A9F-AEB3-B2801FA5816A}"/>
              </a:ext>
            </a:extLst>
          </p:cNvPr>
          <p:cNvSpPr txBox="1"/>
          <p:nvPr/>
        </p:nvSpPr>
        <p:spPr>
          <a:xfrm>
            <a:off x="10119361" y="2037450"/>
            <a:ext cx="10122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Fate1=M</a:t>
            </a:r>
          </a:p>
          <a:p>
            <a:r>
              <a:rPr lang="it-IT" dirty="0"/>
              <a:t>Fate0=v</a:t>
            </a:r>
          </a:p>
        </p:txBody>
      </p:sp>
    </p:spTree>
    <p:extLst>
      <p:ext uri="{BB962C8B-B14F-4D97-AF65-F5344CB8AC3E}">
        <p14:creationId xmlns:p14="http://schemas.microsoft.com/office/powerpoint/2010/main" val="32524452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40641EAE-64EF-4838-9D12-07499550D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63" y="1228684"/>
            <a:ext cx="5760000" cy="401454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52730" y="-36675"/>
            <a:ext cx="31374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M+V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43</a:t>
            </a:fld>
            <a:endParaRPr lang="it-IT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</p:cNvCxnSpPr>
          <p:nvPr/>
        </p:nvCxnSpPr>
        <p:spPr>
          <a:xfrm flipH="1">
            <a:off x="4199468" y="3281917"/>
            <a:ext cx="1896532" cy="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156374" y="2877235"/>
            <a:ext cx="1043094" cy="82100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0" y="5279357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AIC=670.44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1287118" y="5303059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5190191" y="256697"/>
            <a:ext cx="439407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200" dirty="0"/>
              <a:t>~</a:t>
            </a:r>
            <a:r>
              <a:rPr lang="it-IT" sz="1200" dirty="0" err="1"/>
              <a:t>fate+fate</a:t>
            </a:r>
            <a:r>
              <a:rPr lang="it-IT" sz="1200" dirty="0"/>
              <a:t>* m+ fate* v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074A3B-A9AF-4A9F-AEB3-B2801FA5816A}"/>
              </a:ext>
            </a:extLst>
          </p:cNvPr>
          <p:cNvSpPr txBox="1"/>
          <p:nvPr/>
        </p:nvSpPr>
        <p:spPr>
          <a:xfrm>
            <a:off x="10119361" y="2037450"/>
            <a:ext cx="10122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Fate1=M</a:t>
            </a:r>
          </a:p>
          <a:p>
            <a:r>
              <a:rPr lang="it-IT" dirty="0"/>
              <a:t>Fate0=v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7B2CA51-EA41-4134-B15E-3676479AC00E}"/>
              </a:ext>
            </a:extLst>
          </p:cNvPr>
          <p:cNvSpPr txBox="1"/>
          <p:nvPr/>
        </p:nvSpPr>
        <p:spPr>
          <a:xfrm>
            <a:off x="6096000" y="2607689"/>
            <a:ext cx="5367867" cy="24929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Explanation of output: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Fate itself (so «I am an M or V») doesn’t affect the fact that the bud bursts;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The fact that there are other M in the same sylleptic doesn’t affect the fact that the bud bursts;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The fact that there are other V in the same sylleptic affects the fact that the bud bursts in a negative way (when V increases, the probability decrease) (***). Coef=-0.64;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The fact that the fate is 1(«I am an M bud») and there are other M in the same </a:t>
            </a:r>
            <a:r>
              <a:rPr lang="en-US" sz="1200" dirty="0" err="1"/>
              <a:t>syllepytic</a:t>
            </a:r>
            <a:r>
              <a:rPr lang="en-US" sz="1200" dirty="0"/>
              <a:t> affects the fact that the bud burst in a negative way (*). Coef=-0.45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The fact that the fate is 1(«I am a M bud») and there are other V in the same </a:t>
            </a:r>
            <a:r>
              <a:rPr lang="en-US" sz="1200" dirty="0" err="1"/>
              <a:t>syllepytic</a:t>
            </a:r>
            <a:r>
              <a:rPr lang="en-US" sz="1200" dirty="0"/>
              <a:t> doesn’t affect the fact that the bud burst</a:t>
            </a:r>
          </a:p>
          <a:p>
            <a:pPr algn="ctr"/>
            <a:r>
              <a:rPr lang="en-US" sz="1200" dirty="0"/>
              <a:t>I WILL CONCLUDE THAT FATE IS NOT AFFECTING THE BURSTING OF BUDS THUS I WILL KEEP «FROM M» AND «FROM V» SEPARATED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CD3ABE29-0561-4E1E-8575-0235258B2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AD007157-3916-4BA6-B71D-E8C700B22CD3}"/>
              </a:ext>
            </a:extLst>
          </p:cNvPr>
          <p:cNvSpPr/>
          <p:nvPr/>
        </p:nvSpPr>
        <p:spPr>
          <a:xfrm>
            <a:off x="11131561" y="1389120"/>
            <a:ext cx="3763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71740553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52730" y="-36675"/>
            <a:ext cx="31374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M+V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44</a:t>
            </a:fld>
            <a:endParaRPr lang="it-I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5190191" y="256697"/>
            <a:ext cx="439407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200" dirty="0"/>
              <a:t>~</a:t>
            </a:r>
            <a:r>
              <a:rPr lang="it-IT" sz="1200" dirty="0" err="1"/>
              <a:t>fate+fate</a:t>
            </a:r>
            <a:r>
              <a:rPr lang="it-IT" sz="1200" dirty="0"/>
              <a:t>* m+ fate* v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074A3B-A9AF-4A9F-AEB3-B2801FA5816A}"/>
              </a:ext>
            </a:extLst>
          </p:cNvPr>
          <p:cNvSpPr txBox="1"/>
          <p:nvPr/>
        </p:nvSpPr>
        <p:spPr>
          <a:xfrm>
            <a:off x="10119361" y="2037450"/>
            <a:ext cx="10122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Fate1=M</a:t>
            </a:r>
          </a:p>
          <a:p>
            <a:r>
              <a:rPr lang="it-IT" dirty="0"/>
              <a:t>Fate0=v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CD3ABE29-0561-4E1E-8575-0235258B2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AD007157-3916-4BA6-B71D-E8C700B22CD3}"/>
              </a:ext>
            </a:extLst>
          </p:cNvPr>
          <p:cNvSpPr/>
          <p:nvPr/>
        </p:nvSpPr>
        <p:spPr>
          <a:xfrm>
            <a:off x="11131561" y="1389120"/>
            <a:ext cx="3763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05C366-F6B5-4F1F-BE43-F424395D4FDF}"/>
              </a:ext>
            </a:extLst>
          </p:cNvPr>
          <p:cNvSpPr txBox="1"/>
          <p:nvPr/>
        </p:nvSpPr>
        <p:spPr>
          <a:xfrm>
            <a:off x="4324709" y="3312543"/>
            <a:ext cx="1587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highlight>
                  <a:srgbClr val="FFFF00"/>
                </a:highlight>
              </a:rPr>
              <a:t>graph</a:t>
            </a:r>
            <a:endParaRPr lang="it-IT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24813450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436DF9B4-5C1B-4536-8E3D-9BE873D02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64C38FDE-D59E-4FC5-BC3F-9292BB0E91E8}"/>
              </a:ext>
            </a:extLst>
          </p:cNvPr>
          <p:cNvSpPr/>
          <p:nvPr/>
        </p:nvSpPr>
        <p:spPr>
          <a:xfrm>
            <a:off x="11131561" y="1389120"/>
            <a:ext cx="3763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0E48EB2-A168-4273-A429-0A890194BF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559" y="1276592"/>
            <a:ext cx="5760000" cy="47543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nodes</a:t>
            </a:r>
            <a:r>
              <a:rPr lang="it-IT" dirty="0"/>
              <a:t>)+</a:t>
            </a:r>
            <a:r>
              <a:rPr lang="it-IT" dirty="0" err="1"/>
              <a:t>distance+rank+m+v</a:t>
            </a:r>
            <a:endParaRPr lang="it-IT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45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520503" y="1341765"/>
            <a:ext cx="3053810" cy="138499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Lenth</a:t>
            </a:r>
            <a:r>
              <a:rPr lang="it-IT" sz="1400" dirty="0"/>
              <a:t>(</a:t>
            </a:r>
            <a:r>
              <a:rPr lang="it-IT" sz="1400" dirty="0" err="1"/>
              <a:t>node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Coef=-0.74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726760"/>
            <a:ext cx="2656243" cy="83416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4185445" y="3285420"/>
            <a:ext cx="1096107" cy="104960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AIC=348.31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LENGTH_NODE</a:t>
            </a:r>
          </a:p>
        </p:txBody>
      </p:sp>
    </p:spTree>
    <p:extLst>
      <p:ext uri="{BB962C8B-B14F-4D97-AF65-F5344CB8AC3E}">
        <p14:creationId xmlns:p14="http://schemas.microsoft.com/office/powerpoint/2010/main" val="19712130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84D749-3AC3-43B2-9872-B44CD26A6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26" y="1186933"/>
            <a:ext cx="5760000" cy="47254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distance+rank+m+v</a:t>
            </a:r>
            <a:endParaRPr lang="it-IT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46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316376" y="1341765"/>
            <a:ext cx="3257937" cy="116955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(*).Coef=0.02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Coef=-0.74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511316"/>
            <a:ext cx="2554180" cy="104960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4085492" y="3153508"/>
            <a:ext cx="1208849" cy="90853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AIC=346.31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</a:t>
            </a:r>
            <a:r>
              <a:rPr lang="it-IT" dirty="0" err="1"/>
              <a:t>rank</a:t>
            </a:r>
            <a:endParaRPr lang="it-IT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29A8EC-1C8A-4FD8-B26F-94AE5DF958B9}"/>
              </a:ext>
            </a:extLst>
          </p:cNvPr>
          <p:cNvSpPr txBox="1"/>
          <p:nvPr/>
        </p:nvSpPr>
        <p:spPr>
          <a:xfrm>
            <a:off x="2938569" y="5987018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BETTER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1831EC6-249D-4112-B321-0A05DB6BE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5769094-F6DC-4BEE-A46A-732F0E83341E}"/>
              </a:ext>
            </a:extLst>
          </p:cNvPr>
          <p:cNvSpPr/>
          <p:nvPr/>
        </p:nvSpPr>
        <p:spPr>
          <a:xfrm>
            <a:off x="11131561" y="1389120"/>
            <a:ext cx="3763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209979504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2306F08-81F4-4499-B163-5A7418A32B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933" y="1228684"/>
            <a:ext cx="5760000" cy="44986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distance+m+v</a:t>
            </a:r>
            <a:endParaRPr lang="it-IT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47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298069" y="1341765"/>
            <a:ext cx="3276244" cy="95410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(*).Coef=0.02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Coef=-0.72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295872"/>
            <a:ext cx="2545026" cy="126505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4103078" y="3194538"/>
            <a:ext cx="1288088" cy="76786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AIC=344.5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</a:t>
            </a:r>
            <a:r>
              <a:rPr lang="it-IT" dirty="0" err="1"/>
              <a:t>distance</a:t>
            </a:r>
            <a:endParaRPr lang="it-IT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987012-A3C7-4F04-B258-D84D833F8E51}"/>
              </a:ext>
            </a:extLst>
          </p:cNvPr>
          <p:cNvSpPr txBox="1"/>
          <p:nvPr/>
        </p:nvSpPr>
        <p:spPr>
          <a:xfrm>
            <a:off x="2858009" y="5942521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BETTER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8A098497-588E-44ED-9BA8-74EA8A4ACC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08374AC-945A-4346-A221-12AA01A32FC0}"/>
              </a:ext>
            </a:extLst>
          </p:cNvPr>
          <p:cNvSpPr/>
          <p:nvPr/>
        </p:nvSpPr>
        <p:spPr>
          <a:xfrm>
            <a:off x="11131561" y="1389120"/>
            <a:ext cx="3763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202253305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E66253-1574-44E1-9AE0-2A6F55751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63" y="1302035"/>
            <a:ext cx="5760000" cy="39302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m+v</a:t>
            </a:r>
            <a:endParaRPr lang="it-IT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48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298069" y="1341765"/>
            <a:ext cx="3276244" cy="73866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(*).Coef=0.02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Coef=-0.72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080429"/>
            <a:ext cx="2545026" cy="148049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657600" y="3039988"/>
            <a:ext cx="1383531" cy="52093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AIC=344.5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987012-A3C7-4F04-B258-D84D833F8E51}"/>
              </a:ext>
            </a:extLst>
          </p:cNvPr>
          <p:cNvSpPr txBox="1"/>
          <p:nvPr/>
        </p:nvSpPr>
        <p:spPr>
          <a:xfrm>
            <a:off x="2858009" y="5942521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BETTER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811149-0B7A-44EB-A04C-769E4BFD4EC0}"/>
              </a:ext>
            </a:extLst>
          </p:cNvPr>
          <p:cNvSpPr txBox="1"/>
          <p:nvPr/>
        </p:nvSpPr>
        <p:spPr>
          <a:xfrm>
            <a:off x="8951966" y="2545135"/>
            <a:ext cx="1403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2476BC2-A214-4E2E-8417-4D46603D8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4738" y="2892066"/>
            <a:ext cx="5064370" cy="211015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6C1BC2C-879E-42C5-857F-115EE7D0E8EA}"/>
              </a:ext>
            </a:extLst>
          </p:cNvPr>
          <p:cNvSpPr txBox="1"/>
          <p:nvPr/>
        </p:nvSpPr>
        <p:spPr>
          <a:xfrm>
            <a:off x="7056323" y="5212217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651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6.5%</a:t>
            </a:r>
          </a:p>
        </p:txBody>
      </p:sp>
      <p:sp>
        <p:nvSpPr>
          <p:cNvPr id="26" name="Smiley Face 25">
            <a:extLst>
              <a:ext uri="{FF2B5EF4-FFF2-40B4-BE49-F238E27FC236}">
                <a16:creationId xmlns:a16="http://schemas.microsoft.com/office/drawing/2014/main" id="{8BF78204-D1C0-4B2B-98F9-F2C814BCF46B}"/>
              </a:ext>
            </a:extLst>
          </p:cNvPr>
          <p:cNvSpPr/>
          <p:nvPr/>
        </p:nvSpPr>
        <p:spPr>
          <a:xfrm>
            <a:off x="6538308" y="5229801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2ECC0C-85C2-4810-AA01-0E8D1FA4FD33}"/>
              </a:ext>
            </a:extLst>
          </p:cNvPr>
          <p:cNvSpPr txBox="1"/>
          <p:nvPr/>
        </p:nvSpPr>
        <p:spPr>
          <a:xfrm>
            <a:off x="687168" y="6517210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M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~6.5% (&gt;1%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remove</a:t>
            </a:r>
            <a:r>
              <a:rPr lang="it-IT" sz="1400" dirty="0"/>
              <a:t> M from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BBB8A4F-BE2A-46E5-9363-F10FC886D9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DB5A419A-C2B6-44B8-A54D-E95F2491F895}"/>
              </a:ext>
            </a:extLst>
          </p:cNvPr>
          <p:cNvSpPr/>
          <p:nvPr/>
        </p:nvSpPr>
        <p:spPr>
          <a:xfrm>
            <a:off x="11131561" y="1389120"/>
            <a:ext cx="3763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206347034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A74C4E5-223C-4084-B1FE-D3FCC785E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963" y="1215366"/>
            <a:ext cx="5760000" cy="38649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49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298069" y="1341765"/>
            <a:ext cx="3276244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(*).Coef=0.02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Coef=-0.65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1864985"/>
            <a:ext cx="2545026" cy="169593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4009292" y="2993096"/>
            <a:ext cx="1042767" cy="39487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AIC=344.8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987012-A3C7-4F04-B258-D84D833F8E51}"/>
              </a:ext>
            </a:extLst>
          </p:cNvPr>
          <p:cNvSpPr txBox="1"/>
          <p:nvPr/>
        </p:nvSpPr>
        <p:spPr>
          <a:xfrm>
            <a:off x="2858009" y="5942521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811149-0B7A-44EB-A04C-769E4BFD4EC0}"/>
              </a:ext>
            </a:extLst>
          </p:cNvPr>
          <p:cNvSpPr txBox="1"/>
          <p:nvPr/>
        </p:nvSpPr>
        <p:spPr>
          <a:xfrm>
            <a:off x="8170338" y="2389787"/>
            <a:ext cx="1788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LENGTH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6C1BC2C-879E-42C5-857F-115EE7D0E8EA}"/>
              </a:ext>
            </a:extLst>
          </p:cNvPr>
          <p:cNvSpPr txBox="1"/>
          <p:nvPr/>
        </p:nvSpPr>
        <p:spPr>
          <a:xfrm>
            <a:off x="7056323" y="5212217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496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5%</a:t>
            </a:r>
          </a:p>
        </p:txBody>
      </p:sp>
      <p:sp>
        <p:nvSpPr>
          <p:cNvPr id="26" name="Smiley Face 25">
            <a:extLst>
              <a:ext uri="{FF2B5EF4-FFF2-40B4-BE49-F238E27FC236}">
                <a16:creationId xmlns:a16="http://schemas.microsoft.com/office/drawing/2014/main" id="{8BF78204-D1C0-4B2B-98F9-F2C814BCF46B}"/>
              </a:ext>
            </a:extLst>
          </p:cNvPr>
          <p:cNvSpPr/>
          <p:nvPr/>
        </p:nvSpPr>
        <p:spPr>
          <a:xfrm>
            <a:off x="6538308" y="5229801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2ECC0C-85C2-4810-AA01-0E8D1FA4FD33}"/>
              </a:ext>
            </a:extLst>
          </p:cNvPr>
          <p:cNvSpPr txBox="1"/>
          <p:nvPr/>
        </p:nvSpPr>
        <p:spPr>
          <a:xfrm>
            <a:off x="687168" y="6517210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</a:t>
            </a: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~5% (&gt;1%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remove</a:t>
            </a:r>
            <a:r>
              <a:rPr lang="it-IT" sz="1400" dirty="0"/>
              <a:t> </a:t>
            </a:r>
            <a:r>
              <a:rPr lang="it-IT" sz="1400" dirty="0" err="1"/>
              <a:t>length</a:t>
            </a:r>
            <a:r>
              <a:rPr lang="it-IT" sz="1400" dirty="0"/>
              <a:t> from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5BE607-24AB-48DD-8A5D-3751B715ED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9356" y="2890549"/>
            <a:ext cx="4922091" cy="215374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31A5ACB-E437-449D-A889-9AD35FCC06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9C8EBDB2-1C7C-49EC-9B31-5E02CF92C3FF}"/>
              </a:ext>
            </a:extLst>
          </p:cNvPr>
          <p:cNvSpPr/>
          <p:nvPr/>
        </p:nvSpPr>
        <p:spPr>
          <a:xfrm>
            <a:off x="11131561" y="1389120"/>
            <a:ext cx="3763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3603041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FD573424-E291-42DC-81E5-5FC2D119ACBE}"/>
              </a:ext>
            </a:extLst>
          </p:cNvPr>
          <p:cNvSpPr/>
          <p:nvPr/>
        </p:nvSpPr>
        <p:spPr>
          <a:xfrm>
            <a:off x="4695078" y="31721"/>
            <a:ext cx="280185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Next winter observations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21DFD159-F3BA-480D-BBD0-9F486C525D9A}"/>
              </a:ext>
            </a:extLst>
          </p:cNvPr>
          <p:cNvSpPr/>
          <p:nvPr/>
        </p:nvSpPr>
        <p:spPr>
          <a:xfrm>
            <a:off x="796171" y="4824961"/>
            <a:ext cx="123825" cy="1524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8430BA3C-26F2-405C-AD49-FFF2158F8410}"/>
              </a:ext>
            </a:extLst>
          </p:cNvPr>
          <p:cNvSpPr/>
          <p:nvPr/>
        </p:nvSpPr>
        <p:spPr>
          <a:xfrm>
            <a:off x="774589" y="5130536"/>
            <a:ext cx="123825" cy="152400"/>
          </a:xfrm>
          <a:prstGeom prst="ellipse">
            <a:avLst/>
          </a:prstGeom>
          <a:solidFill>
            <a:srgbClr val="FF66FF"/>
          </a:solidFill>
          <a:ln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7491321C-FD21-4DA6-8760-0030DAA3D9DD}"/>
              </a:ext>
            </a:extLst>
          </p:cNvPr>
          <p:cNvSpPr/>
          <p:nvPr/>
        </p:nvSpPr>
        <p:spPr>
          <a:xfrm>
            <a:off x="821454" y="5464981"/>
            <a:ext cx="123825" cy="1524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ABD0379F-E0FB-4E18-BBD2-4A480D9AA6A1}"/>
              </a:ext>
            </a:extLst>
          </p:cNvPr>
          <p:cNvSpPr/>
          <p:nvPr/>
        </p:nvSpPr>
        <p:spPr>
          <a:xfrm>
            <a:off x="836501" y="5751893"/>
            <a:ext cx="45719" cy="86677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674EF46-7447-458E-84FB-ED375FEB38C1}"/>
              </a:ext>
            </a:extLst>
          </p:cNvPr>
          <p:cNvSpPr txBox="1"/>
          <p:nvPr/>
        </p:nvSpPr>
        <p:spPr>
          <a:xfrm>
            <a:off x="980164" y="5667246"/>
            <a:ext cx="2528304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catkin</a:t>
            </a:r>
            <a:endParaRPr lang="it-IT" sz="252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1537AB3-8833-4BFC-A059-283DBCBC8DB9}"/>
              </a:ext>
            </a:extLst>
          </p:cNvPr>
          <p:cNvSpPr txBox="1"/>
          <p:nvPr/>
        </p:nvSpPr>
        <p:spPr>
          <a:xfrm>
            <a:off x="887069" y="5284169"/>
            <a:ext cx="412798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Blind </a:t>
            </a:r>
            <a:r>
              <a:rPr lang="it-IT" sz="2520" dirty="0" err="1"/>
              <a:t>node</a:t>
            </a:r>
            <a:endParaRPr lang="it-IT" sz="252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4233524-31A8-4D33-A0AF-486894D7DB52}"/>
              </a:ext>
            </a:extLst>
          </p:cNvPr>
          <p:cNvSpPr txBox="1"/>
          <p:nvPr/>
        </p:nvSpPr>
        <p:spPr>
          <a:xfrm>
            <a:off x="860626" y="4959124"/>
            <a:ext cx="304743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Mixed </a:t>
            </a:r>
            <a:r>
              <a:rPr lang="it-IT" sz="2520" dirty="0" err="1"/>
              <a:t>bud</a:t>
            </a:r>
            <a:endParaRPr lang="it-IT" sz="252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7EEDDD3-35E9-4F94-996D-201C1F6DD38C}"/>
              </a:ext>
            </a:extLst>
          </p:cNvPr>
          <p:cNvSpPr txBox="1"/>
          <p:nvPr/>
        </p:nvSpPr>
        <p:spPr>
          <a:xfrm>
            <a:off x="898414" y="4646486"/>
            <a:ext cx="326917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vegetative </a:t>
            </a:r>
            <a:r>
              <a:rPr lang="it-IT" sz="2520" dirty="0" err="1"/>
              <a:t>bud</a:t>
            </a:r>
            <a:endParaRPr lang="it-IT" sz="2520" dirty="0"/>
          </a:p>
        </p:txBody>
      </p:sp>
      <p:pic>
        <p:nvPicPr>
          <p:cNvPr id="73" name="Picture 72" descr="A picture containing outdoor, sky, person, plant&#10;&#10;Description automatically generated">
            <a:extLst>
              <a:ext uri="{FF2B5EF4-FFF2-40B4-BE49-F238E27FC236}">
                <a16:creationId xmlns:a16="http://schemas.microsoft.com/office/drawing/2014/main" id="{385C3AE6-BCD0-40DF-AC47-47A6730EA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399" y="574263"/>
            <a:ext cx="3648384" cy="4864512"/>
          </a:xfrm>
          <a:prstGeom prst="rect">
            <a:avLst/>
          </a:prstGeom>
        </p:spPr>
      </p:pic>
      <p:sp>
        <p:nvSpPr>
          <p:cNvPr id="80" name="Oval 79">
            <a:extLst>
              <a:ext uri="{FF2B5EF4-FFF2-40B4-BE49-F238E27FC236}">
                <a16:creationId xmlns:a16="http://schemas.microsoft.com/office/drawing/2014/main" id="{B92E254F-AAC5-491B-AD8F-A7DA76D3D7F4}"/>
              </a:ext>
            </a:extLst>
          </p:cNvPr>
          <p:cNvSpPr/>
          <p:nvPr/>
        </p:nvSpPr>
        <p:spPr>
          <a:xfrm rot="1634335">
            <a:off x="7011927" y="1499565"/>
            <a:ext cx="530074" cy="12070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CF9490F-498E-47D3-8F65-C5D2DE1D941C}"/>
              </a:ext>
            </a:extLst>
          </p:cNvPr>
          <p:cNvSpPr/>
          <p:nvPr/>
        </p:nvSpPr>
        <p:spPr>
          <a:xfrm rot="719367">
            <a:off x="7489183" y="1757546"/>
            <a:ext cx="530074" cy="12070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A22B399C-7F1D-4CF8-B7A9-413C39A38C01}"/>
              </a:ext>
            </a:extLst>
          </p:cNvPr>
          <p:cNvCxnSpPr>
            <a:cxnSpLocks/>
            <a:stCxn id="118" idx="5"/>
          </p:cNvCxnSpPr>
          <p:nvPr/>
        </p:nvCxnSpPr>
        <p:spPr>
          <a:xfrm>
            <a:off x="2622385" y="2041850"/>
            <a:ext cx="3349945" cy="39208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1895C4B-B34A-4509-B18A-37D2CA058A0C}"/>
              </a:ext>
            </a:extLst>
          </p:cNvPr>
          <p:cNvCxnSpPr>
            <a:cxnSpLocks/>
            <a:stCxn id="80" idx="4"/>
          </p:cNvCxnSpPr>
          <p:nvPr/>
        </p:nvCxnSpPr>
        <p:spPr>
          <a:xfrm flipH="1">
            <a:off x="6124728" y="2639718"/>
            <a:ext cx="875994" cy="34753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E94C985-3ECC-4EF1-86EB-9CDE274D23BB}"/>
              </a:ext>
            </a:extLst>
          </p:cNvPr>
          <p:cNvSpPr txBox="1"/>
          <p:nvPr/>
        </p:nvSpPr>
        <p:spPr>
          <a:xfrm>
            <a:off x="5267324" y="6147377"/>
            <a:ext cx="5476875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SYLLEPTIC SHOOTS</a:t>
            </a:r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E7936586-B6B6-4F63-AE88-6CD186B4F36E}"/>
              </a:ext>
            </a:extLst>
          </p:cNvPr>
          <p:cNvSpPr/>
          <p:nvPr/>
        </p:nvSpPr>
        <p:spPr>
          <a:xfrm rot="719367">
            <a:off x="5519805" y="3165630"/>
            <a:ext cx="232601" cy="5348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A96AFE59-9DC4-4AC4-9959-CAAE21A57198}"/>
              </a:ext>
            </a:extLst>
          </p:cNvPr>
          <p:cNvSpPr/>
          <p:nvPr/>
        </p:nvSpPr>
        <p:spPr>
          <a:xfrm rot="214394">
            <a:off x="3811914" y="3024844"/>
            <a:ext cx="232601" cy="5348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CD2E8B6C-D53F-4EA6-A58D-731D53971D44}"/>
              </a:ext>
            </a:extLst>
          </p:cNvPr>
          <p:cNvSpPr/>
          <p:nvPr/>
        </p:nvSpPr>
        <p:spPr>
          <a:xfrm rot="214394">
            <a:off x="2435794" y="1580560"/>
            <a:ext cx="232601" cy="5348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5BDFD2-A5F9-4846-9064-29854F3F8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693" y="1086029"/>
            <a:ext cx="4665849" cy="3967532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235B1A7-1269-471F-9538-F37970FA6984}"/>
              </a:ext>
            </a:extLst>
          </p:cNvPr>
          <p:cNvCxnSpPr/>
          <p:nvPr/>
        </p:nvCxnSpPr>
        <p:spPr>
          <a:xfrm>
            <a:off x="337246" y="4288855"/>
            <a:ext cx="506978" cy="0"/>
          </a:xfrm>
          <a:prstGeom prst="line">
            <a:avLst/>
          </a:prstGeom>
          <a:ln w="571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0DAF4CB-06AF-4BD0-A1FF-93BBD1C657D2}"/>
              </a:ext>
            </a:extLst>
          </p:cNvPr>
          <p:cNvCxnSpPr/>
          <p:nvPr/>
        </p:nvCxnSpPr>
        <p:spPr>
          <a:xfrm>
            <a:off x="337246" y="4425352"/>
            <a:ext cx="506978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D42B514-58D8-4328-8EB5-C21F2BFC2381}"/>
              </a:ext>
            </a:extLst>
          </p:cNvPr>
          <p:cNvSpPr txBox="1"/>
          <p:nvPr/>
        </p:nvSpPr>
        <p:spPr>
          <a:xfrm>
            <a:off x="945279" y="3981660"/>
            <a:ext cx="236948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Proleptic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E5F6497-C241-45D5-B711-81E1201E9305}"/>
              </a:ext>
            </a:extLst>
          </p:cNvPr>
          <p:cNvSpPr txBox="1"/>
          <p:nvPr/>
        </p:nvSpPr>
        <p:spPr>
          <a:xfrm>
            <a:off x="1006459" y="4288855"/>
            <a:ext cx="236948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Sylleptic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0F863F0-DE54-414E-AD8D-0826789CBA97}"/>
              </a:ext>
            </a:extLst>
          </p:cNvPr>
          <p:cNvSpPr txBox="1"/>
          <p:nvPr/>
        </p:nvSpPr>
        <p:spPr>
          <a:xfrm>
            <a:off x="5403558" y="2877306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E8D52D5-4819-4AC4-A94F-49FBE251D37C}"/>
              </a:ext>
            </a:extLst>
          </p:cNvPr>
          <p:cNvSpPr txBox="1"/>
          <p:nvPr/>
        </p:nvSpPr>
        <p:spPr>
          <a:xfrm>
            <a:off x="4030505" y="4082898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56E4379-26B6-4F74-BA01-2D6B2AF1BDEC}"/>
              </a:ext>
            </a:extLst>
          </p:cNvPr>
          <p:cNvSpPr txBox="1"/>
          <p:nvPr/>
        </p:nvSpPr>
        <p:spPr>
          <a:xfrm>
            <a:off x="5301793" y="2429530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A6878A1-B42A-4E0E-A470-05AF68CF17C6}"/>
              </a:ext>
            </a:extLst>
          </p:cNvPr>
          <p:cNvSpPr txBox="1"/>
          <p:nvPr/>
        </p:nvSpPr>
        <p:spPr>
          <a:xfrm>
            <a:off x="4770491" y="1166443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E2DF937-9C6E-4A28-A0FB-6EF0D9D6C05B}"/>
              </a:ext>
            </a:extLst>
          </p:cNvPr>
          <p:cNvSpPr txBox="1"/>
          <p:nvPr/>
        </p:nvSpPr>
        <p:spPr>
          <a:xfrm>
            <a:off x="5220445" y="5025080"/>
            <a:ext cx="1253100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n-1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98FCD9-37A7-4151-BC53-3989A184F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910820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19C456-4C57-4978-B962-6E19E294B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63" y="1242556"/>
            <a:ext cx="5760000" cy="38743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50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298069" y="1341765"/>
            <a:ext cx="3276244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Coef=-0.6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093677" y="1649542"/>
            <a:ext cx="2842514" cy="1539135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753044" y="2993096"/>
            <a:ext cx="1299016" cy="19558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AIC=346.8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987012-A3C7-4F04-B258-D84D833F8E51}"/>
              </a:ext>
            </a:extLst>
          </p:cNvPr>
          <p:cNvSpPr txBox="1"/>
          <p:nvPr/>
        </p:nvSpPr>
        <p:spPr>
          <a:xfrm>
            <a:off x="2858009" y="5942521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811149-0B7A-44EB-A04C-769E4BFD4EC0}"/>
              </a:ext>
            </a:extLst>
          </p:cNvPr>
          <p:cNvSpPr txBox="1"/>
          <p:nvPr/>
        </p:nvSpPr>
        <p:spPr>
          <a:xfrm>
            <a:off x="8170338" y="2389787"/>
            <a:ext cx="1788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V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6C1BC2C-879E-42C5-857F-115EE7D0E8EA}"/>
              </a:ext>
            </a:extLst>
          </p:cNvPr>
          <p:cNvSpPr txBox="1"/>
          <p:nvPr/>
        </p:nvSpPr>
        <p:spPr>
          <a:xfrm>
            <a:off x="7056323" y="5212217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0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0%</a:t>
            </a:r>
          </a:p>
        </p:txBody>
      </p:sp>
      <p:sp>
        <p:nvSpPr>
          <p:cNvPr id="26" name="Smiley Face 25">
            <a:extLst>
              <a:ext uri="{FF2B5EF4-FFF2-40B4-BE49-F238E27FC236}">
                <a16:creationId xmlns:a16="http://schemas.microsoft.com/office/drawing/2014/main" id="{8BF78204-D1C0-4B2B-98F9-F2C814BCF46B}"/>
              </a:ext>
            </a:extLst>
          </p:cNvPr>
          <p:cNvSpPr/>
          <p:nvPr/>
        </p:nvSpPr>
        <p:spPr>
          <a:xfrm>
            <a:off x="6538308" y="5229801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7A03C1D-4905-4EFC-AE02-4450AC8AC1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9276" y="2691530"/>
            <a:ext cx="4493166" cy="250315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5B160FD-897D-4E46-88B6-26D9A88C28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A88FD0B7-786A-4FC0-B0C7-AD563ED2ED57}"/>
              </a:ext>
            </a:extLst>
          </p:cNvPr>
          <p:cNvSpPr/>
          <p:nvPr/>
        </p:nvSpPr>
        <p:spPr>
          <a:xfrm>
            <a:off x="11131561" y="1389120"/>
            <a:ext cx="3763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5148667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5B5ACB-3D16-4E71-B77D-F1D9B2DE4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03A6EA-5AA2-41FE-9D80-A2392ACD4C15}"/>
              </a:ext>
            </a:extLst>
          </p:cNvPr>
          <p:cNvSpPr txBox="1"/>
          <p:nvPr/>
        </p:nvSpPr>
        <p:spPr>
          <a:xfrm>
            <a:off x="6357259" y="329659"/>
            <a:ext cx="5257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Even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though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the step model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suggest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include the m and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i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will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exlude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because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permutations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showed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more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than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1% of random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effect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4FBCD8F-0E44-454A-AACB-4F72054779AC}"/>
              </a:ext>
            </a:extLst>
          </p:cNvPr>
          <p:cNvSpPr/>
          <p:nvPr/>
        </p:nvSpPr>
        <p:spPr>
          <a:xfrm>
            <a:off x="5032744" y="4515293"/>
            <a:ext cx="503275" cy="21974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B2B9B5-559D-4176-94C2-E3CC976F4D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293311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8EF3230-DCD8-42AA-B07C-A837E1A3584A}"/>
              </a:ext>
            </a:extLst>
          </p:cNvPr>
          <p:cNvSpPr/>
          <p:nvPr/>
        </p:nvSpPr>
        <p:spPr>
          <a:xfrm>
            <a:off x="0" y="5245395"/>
            <a:ext cx="3544186" cy="1612605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2" name="Picture 11" descr="Chart, histogram&#10;&#10;Description automatically generated">
            <a:extLst>
              <a:ext uri="{FF2B5EF4-FFF2-40B4-BE49-F238E27FC236}">
                <a16:creationId xmlns:a16="http://schemas.microsoft.com/office/drawing/2014/main" id="{75BAC334-CD1C-4771-9879-8CAC5CCC10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259" y="1717732"/>
            <a:ext cx="5565165" cy="4173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7297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492484"/>
            <a:ext cx="8705325" cy="3827803"/>
            <a:chOff x="-300880" y="396762"/>
            <a:chExt cx="8705325" cy="382780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396762"/>
              <a:ext cx="7269613" cy="3827803"/>
              <a:chOff x="-134508" y="-509356"/>
              <a:chExt cx="7269613" cy="3827803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078E6A0-3FDB-4058-8082-96C625B09A03}"/>
                  </a:ext>
                </a:extLst>
              </p:cNvPr>
              <p:cNvSpPr txBox="1"/>
              <p:nvPr/>
            </p:nvSpPr>
            <p:spPr>
              <a:xfrm>
                <a:off x="6063819" y="183225"/>
                <a:ext cx="5508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YES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FF4FA35-A9A4-41A1-87F2-B77B754F38F6}"/>
                  </a:ext>
                </a:extLst>
              </p:cNvPr>
              <p:cNvSpPr txBox="1"/>
              <p:nvPr/>
            </p:nvSpPr>
            <p:spPr>
              <a:xfrm>
                <a:off x="2142732" y="-509356"/>
                <a:ext cx="51969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NO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Box2: </a:t>
                </a:r>
                <a:r>
                  <a:rPr lang="it-IT" sz="1500" dirty="0" err="1"/>
                  <a:t>Existence</a:t>
                </a:r>
                <a:r>
                  <a:rPr lang="it-IT" sz="1500" dirty="0"/>
                  <a:t> of B (0,1)?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Box4: do </a:t>
                </a:r>
                <a:r>
                  <a:rPr lang="it-IT" sz="1500" dirty="0" err="1"/>
                  <a:t>you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burst</a:t>
                </a:r>
                <a:r>
                  <a:rPr lang="it-IT" sz="1500" dirty="0"/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it-IT" sz="1500" dirty="0"/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Box2: </a:t>
              </a:r>
              <a:r>
                <a:rPr lang="it-IT" sz="1500" dirty="0" err="1"/>
                <a:t>how</a:t>
              </a:r>
              <a:r>
                <a:rPr lang="it-IT" sz="1500" dirty="0"/>
                <a:t> </a:t>
              </a:r>
              <a:r>
                <a:rPr lang="it-IT" sz="1500" dirty="0" err="1"/>
                <a:t>many</a:t>
              </a:r>
              <a:r>
                <a:rPr lang="it-IT" sz="1500" dirty="0"/>
                <a:t> V and M </a:t>
              </a:r>
              <a:r>
                <a:rPr lang="it-IT" sz="1500" dirty="0" err="1"/>
                <a:t>buds</a:t>
              </a:r>
              <a:r>
                <a:rPr lang="it-IT" sz="1500" dirty="0"/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</a:t>
            </a:r>
            <a:r>
              <a:rPr lang="it-IT" sz="1500" dirty="0" err="1">
                <a:solidFill>
                  <a:schemeClr val="bg2"/>
                </a:solidFill>
              </a:rPr>
              <a:t>sylleptic</a:t>
            </a:r>
            <a:r>
              <a:rPr lang="it-IT" sz="1500" dirty="0">
                <a:solidFill>
                  <a:schemeClr val="bg2"/>
                </a:solidFill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Box1.0: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A2BB5A-8131-4857-B3B9-D6C91AAF1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52</a:t>
            </a:fld>
            <a:endParaRPr lang="it-IT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1C3DB0-5A43-494C-A530-4036ADD043C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4" name="Picture 43" descr="Chart, histogram&#10;&#10;Description automatically generated">
            <a:extLst>
              <a:ext uri="{FF2B5EF4-FFF2-40B4-BE49-F238E27FC236}">
                <a16:creationId xmlns:a16="http://schemas.microsoft.com/office/drawing/2014/main" id="{CC7EE478-D806-4261-AE1D-D0F9BCDB67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Flowchart: Collate 44">
            <a:extLst>
              <a:ext uri="{FF2B5EF4-FFF2-40B4-BE49-F238E27FC236}">
                <a16:creationId xmlns:a16="http://schemas.microsoft.com/office/drawing/2014/main" id="{160CB21E-7DF7-460F-8F8C-F8AF38250A01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" name="Picture 39" descr="Chart&#10;&#10;Description automatically generated">
            <a:extLst>
              <a:ext uri="{FF2B5EF4-FFF2-40B4-BE49-F238E27FC236}">
                <a16:creationId xmlns:a16="http://schemas.microsoft.com/office/drawing/2014/main" id="{4EA72E34-E754-47A0-A3A2-06E211EC79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6F69B023-EF62-4368-B0C6-84641C65AF36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A02131C-9023-45B4-B7B7-7FC9BA121647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6C8166D-80F1-422D-8C97-20A95872216C}"/>
              </a:ext>
            </a:extLst>
          </p:cNvPr>
          <p:cNvSpPr txBox="1"/>
          <p:nvPr/>
        </p:nvSpPr>
        <p:spPr>
          <a:xfrm>
            <a:off x="9943380" y="3541781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53D20FC-E91E-4025-9916-56FDB5513CE3}"/>
              </a:ext>
            </a:extLst>
          </p:cNvPr>
          <p:cNvSpPr txBox="1"/>
          <p:nvPr/>
        </p:nvSpPr>
        <p:spPr>
          <a:xfrm>
            <a:off x="5575602" y="4234666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9" name="Picture 48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B79CDD00-3DB8-4650-8348-424C0A1A05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262" y="3159828"/>
            <a:ext cx="1360168" cy="1020126"/>
          </a:xfrm>
          <a:prstGeom prst="rect">
            <a:avLst/>
          </a:prstGeom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6DB26076-1CCB-4208-8541-BE5FDD313754}"/>
              </a:ext>
            </a:extLst>
          </p:cNvPr>
          <p:cNvSpPr/>
          <p:nvPr/>
        </p:nvSpPr>
        <p:spPr>
          <a:xfrm rot="2309922">
            <a:off x="10216271" y="3755652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Flowchart: Collate 50">
            <a:extLst>
              <a:ext uri="{FF2B5EF4-FFF2-40B4-BE49-F238E27FC236}">
                <a16:creationId xmlns:a16="http://schemas.microsoft.com/office/drawing/2014/main" id="{2881855C-8535-427C-9008-A90A36C3B619}"/>
              </a:ext>
            </a:extLst>
          </p:cNvPr>
          <p:cNvSpPr/>
          <p:nvPr/>
        </p:nvSpPr>
        <p:spPr>
          <a:xfrm rot="21115515">
            <a:off x="6716543" y="452806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2" name="Picture 51" descr="Chart, histogram&#10;&#10;Description automatically generated">
            <a:extLst>
              <a:ext uri="{FF2B5EF4-FFF2-40B4-BE49-F238E27FC236}">
                <a16:creationId xmlns:a16="http://schemas.microsoft.com/office/drawing/2014/main" id="{B931E641-C0EC-4386-8E76-3FFE94DD9C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461458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EF8E33F9-89AA-429E-8462-D1D9FE00D95F}"/>
              </a:ext>
            </a:extLst>
          </p:cNvPr>
          <p:cNvSpPr/>
          <p:nvPr/>
        </p:nvSpPr>
        <p:spPr>
          <a:xfrm rot="5025691">
            <a:off x="9820803" y="4556121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7735D54-1F3E-4D2D-B26A-BD80FEB5E289}"/>
              </a:ext>
            </a:extLst>
          </p:cNvPr>
          <p:cNvSpPr txBox="1"/>
          <p:nvPr/>
        </p:nvSpPr>
        <p:spPr>
          <a:xfrm>
            <a:off x="9439669" y="4585088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</p:spTree>
    <p:extLst>
      <p:ext uri="{BB962C8B-B14F-4D97-AF65-F5344CB8AC3E}">
        <p14:creationId xmlns:p14="http://schemas.microsoft.com/office/powerpoint/2010/main" val="356882181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E51CA16-66CE-42D3-9511-1FFCEC6BA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61" y="1191779"/>
            <a:ext cx="5760000" cy="47382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nodes</a:t>
            </a:r>
            <a:r>
              <a:rPr lang="it-IT" dirty="0"/>
              <a:t>)+</a:t>
            </a:r>
            <a:r>
              <a:rPr lang="it-IT" dirty="0" err="1"/>
              <a:t>distance+rank+m+v</a:t>
            </a:r>
            <a:endParaRPr lang="it-IT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53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520502" y="1341765"/>
            <a:ext cx="3133451" cy="138499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Lenth</a:t>
            </a:r>
            <a:r>
              <a:rPr lang="it-IT" sz="1400" dirty="0"/>
              <a:t>(</a:t>
            </a:r>
            <a:r>
              <a:rPr lang="it-IT" sz="1400" dirty="0" err="1"/>
              <a:t>node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(*).Coef=-0.28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significant</a:t>
            </a:r>
            <a:r>
              <a:rPr lang="it-IT" sz="1400" dirty="0"/>
              <a:t>(***).Coef=-0.7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Coef=-0.32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726760"/>
            <a:ext cx="2696063" cy="83416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4185445" y="3189768"/>
            <a:ext cx="1096107" cy="102072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AIC=322.51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LENGTH_NODE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FF00ABA-BAAC-4674-9260-F87FEE1B1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51A8053-1A67-4FF8-BC41-2577C333A46C}"/>
              </a:ext>
            </a:extLst>
          </p:cNvPr>
          <p:cNvSpPr/>
          <p:nvPr/>
        </p:nvSpPr>
        <p:spPr>
          <a:xfrm>
            <a:off x="11131561" y="1389120"/>
            <a:ext cx="3763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275829395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A619B2-4695-4B68-8BA7-5CBC9827E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41" y="1232964"/>
            <a:ext cx="5760000" cy="46749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distance+rank+m+v</a:t>
            </a:r>
            <a:endParaRPr lang="it-IT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54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251262" y="1341765"/>
            <a:ext cx="3402692" cy="116955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Coef=0.02;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(**).Coef=-0.28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significant</a:t>
            </a:r>
            <a:r>
              <a:rPr lang="it-IT" sz="1400" dirty="0"/>
              <a:t>(***).Coef=-0.7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Coef=-0.32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511316"/>
            <a:ext cx="2561443" cy="104960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4185445" y="3189768"/>
            <a:ext cx="1096107" cy="102072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AIC=320.52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</a:t>
            </a:r>
            <a:r>
              <a:rPr lang="it-IT" dirty="0" err="1"/>
              <a:t>rank</a:t>
            </a:r>
            <a:endParaRPr lang="it-IT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05860E-DC66-42E2-B50D-6256CA5DC9AF}"/>
              </a:ext>
            </a:extLst>
          </p:cNvPr>
          <p:cNvSpPr txBox="1"/>
          <p:nvPr/>
        </p:nvSpPr>
        <p:spPr>
          <a:xfrm>
            <a:off x="2858009" y="5942521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BETTER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38C42832-EDFF-44DE-8F09-DB18220D4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F2947296-A682-4417-8BFE-4D7646AFDFAF}"/>
              </a:ext>
            </a:extLst>
          </p:cNvPr>
          <p:cNvSpPr/>
          <p:nvPr/>
        </p:nvSpPr>
        <p:spPr>
          <a:xfrm>
            <a:off x="11131561" y="1389120"/>
            <a:ext cx="3763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321182939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DD6703-E4A8-4AF8-97D2-CBE2F3FC8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42" y="1243213"/>
            <a:ext cx="6084000" cy="472857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distance+m+v</a:t>
            </a:r>
            <a:endParaRPr lang="it-IT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55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251262" y="1341765"/>
            <a:ext cx="3402692" cy="95410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Coef=0.02;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(**).Coef=-0.28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significant</a:t>
            </a:r>
            <a:r>
              <a:rPr lang="it-IT" sz="1400" dirty="0"/>
              <a:t>(***).Coef=-0.7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Coef=-0.32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  <a:endCxn id="19" idx="3"/>
          </p:cNvCxnSpPr>
          <p:nvPr/>
        </p:nvCxnSpPr>
        <p:spPr>
          <a:xfrm flipH="1">
            <a:off x="5584546" y="2295872"/>
            <a:ext cx="2368062" cy="140228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4418705" y="3274828"/>
            <a:ext cx="1165841" cy="84665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AIC=318.54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8739009" y="2659701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V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05860E-DC66-42E2-B50D-6256CA5DC9AF}"/>
              </a:ext>
            </a:extLst>
          </p:cNvPr>
          <p:cNvSpPr txBox="1"/>
          <p:nvPr/>
        </p:nvSpPr>
        <p:spPr>
          <a:xfrm>
            <a:off x="2858009" y="5942521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BETTER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952933-4FF9-4619-B230-BBE416827955}"/>
              </a:ext>
            </a:extLst>
          </p:cNvPr>
          <p:cNvSpPr txBox="1"/>
          <p:nvPr/>
        </p:nvSpPr>
        <p:spPr>
          <a:xfrm>
            <a:off x="7056323" y="5212217"/>
            <a:ext cx="498951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417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4%</a:t>
            </a:r>
          </a:p>
        </p:txBody>
      </p:sp>
      <p:sp>
        <p:nvSpPr>
          <p:cNvPr id="25" name="Smiley Face 24">
            <a:extLst>
              <a:ext uri="{FF2B5EF4-FFF2-40B4-BE49-F238E27FC236}">
                <a16:creationId xmlns:a16="http://schemas.microsoft.com/office/drawing/2014/main" id="{8064A6E0-CC22-4905-A976-C677786C2671}"/>
              </a:ext>
            </a:extLst>
          </p:cNvPr>
          <p:cNvSpPr/>
          <p:nvPr/>
        </p:nvSpPr>
        <p:spPr>
          <a:xfrm>
            <a:off x="6538308" y="5229801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F4AD206-A998-4848-9E67-6FCCE540D4A1}"/>
              </a:ext>
            </a:extLst>
          </p:cNvPr>
          <p:cNvSpPr txBox="1"/>
          <p:nvPr/>
        </p:nvSpPr>
        <p:spPr>
          <a:xfrm>
            <a:off x="687168" y="6517210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</a:t>
            </a: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~4% (&gt;1%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remove</a:t>
            </a:r>
            <a:r>
              <a:rPr lang="it-IT" sz="1400" dirty="0"/>
              <a:t> v from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84615A0-6EEF-4472-BDB8-9B655EA14B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5989" y="3075995"/>
            <a:ext cx="4936830" cy="200277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49EA650-10BB-4470-8BBC-EF9845C0B1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B72BA2CC-6AC1-40D9-A8D3-ABFD91F63C8F}"/>
              </a:ext>
            </a:extLst>
          </p:cNvPr>
          <p:cNvSpPr/>
          <p:nvPr/>
        </p:nvSpPr>
        <p:spPr>
          <a:xfrm>
            <a:off x="11131561" y="1389120"/>
            <a:ext cx="3763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41285370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88C98F-825D-4883-B7E3-8DF883373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81" y="1252386"/>
            <a:ext cx="5760000" cy="44038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distance+m</a:t>
            </a:r>
            <a:endParaRPr lang="it-IT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56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251262" y="1341765"/>
            <a:ext cx="3402692" cy="73866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(**).Coef=-0.28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significant</a:t>
            </a:r>
            <a:r>
              <a:rPr lang="it-IT" sz="1400" dirty="0"/>
              <a:t>(***).Coef=-0.6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  <a:endCxn id="19" idx="3"/>
          </p:cNvCxnSpPr>
          <p:nvPr/>
        </p:nvCxnSpPr>
        <p:spPr>
          <a:xfrm flipH="1">
            <a:off x="5499912" y="2080429"/>
            <a:ext cx="2452696" cy="1434619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4210493" y="3230728"/>
            <a:ext cx="1289419" cy="56863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AIC=320.71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8739009" y="2659701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</a:t>
            </a:r>
            <a:r>
              <a:rPr lang="it-IT" dirty="0" err="1"/>
              <a:t>length</a:t>
            </a:r>
            <a:endParaRPr lang="it-IT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05860E-DC66-42E2-B50D-6256CA5DC9AF}"/>
              </a:ext>
            </a:extLst>
          </p:cNvPr>
          <p:cNvSpPr txBox="1"/>
          <p:nvPr/>
        </p:nvSpPr>
        <p:spPr>
          <a:xfrm>
            <a:off x="2858009" y="5942521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952933-4FF9-4619-B230-BBE416827955}"/>
              </a:ext>
            </a:extLst>
          </p:cNvPr>
          <p:cNvSpPr txBox="1"/>
          <p:nvPr/>
        </p:nvSpPr>
        <p:spPr>
          <a:xfrm>
            <a:off x="7056323" y="5212217"/>
            <a:ext cx="498951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736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7%</a:t>
            </a:r>
          </a:p>
        </p:txBody>
      </p:sp>
      <p:sp>
        <p:nvSpPr>
          <p:cNvPr id="25" name="Smiley Face 24">
            <a:extLst>
              <a:ext uri="{FF2B5EF4-FFF2-40B4-BE49-F238E27FC236}">
                <a16:creationId xmlns:a16="http://schemas.microsoft.com/office/drawing/2014/main" id="{8064A6E0-CC22-4905-A976-C677786C2671}"/>
              </a:ext>
            </a:extLst>
          </p:cNvPr>
          <p:cNvSpPr/>
          <p:nvPr/>
        </p:nvSpPr>
        <p:spPr>
          <a:xfrm>
            <a:off x="6538308" y="5229801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F4AD206-A998-4848-9E67-6FCCE540D4A1}"/>
              </a:ext>
            </a:extLst>
          </p:cNvPr>
          <p:cNvSpPr txBox="1"/>
          <p:nvPr/>
        </p:nvSpPr>
        <p:spPr>
          <a:xfrm>
            <a:off x="687168" y="6517210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</a:t>
            </a: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~7% (&gt;1%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remove</a:t>
            </a:r>
            <a:r>
              <a:rPr lang="it-IT" sz="1400" dirty="0"/>
              <a:t> </a:t>
            </a:r>
            <a:r>
              <a:rPr lang="it-IT" sz="1400" dirty="0" err="1"/>
              <a:t>length</a:t>
            </a:r>
            <a:r>
              <a:rPr lang="it-IT" sz="1400" dirty="0"/>
              <a:t> from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C3744CB-8538-4396-9605-8238B0646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0963" y="3012564"/>
            <a:ext cx="5502127" cy="216351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38D2B33-F406-4442-8C4B-F6BCD0D0AD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1C75D9D9-67C0-49E8-A1B2-ABF490E93CF7}"/>
              </a:ext>
            </a:extLst>
          </p:cNvPr>
          <p:cNvSpPr/>
          <p:nvPr/>
        </p:nvSpPr>
        <p:spPr>
          <a:xfrm>
            <a:off x="11131561" y="1389120"/>
            <a:ext cx="3763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150410807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30DDE77-A1FB-4506-AE0F-072D760E12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62" y="1315746"/>
            <a:ext cx="5760000" cy="38964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 </a:t>
            </a:r>
            <a:r>
              <a:rPr lang="it-IT" dirty="0" err="1"/>
              <a:t>distance+m</a:t>
            </a:r>
            <a:endParaRPr lang="it-IT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57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251262" y="1341765"/>
            <a:ext cx="3402692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(*).Coef=-0.2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significant</a:t>
            </a:r>
            <a:r>
              <a:rPr lang="it-IT" sz="1400" dirty="0"/>
              <a:t>(***).Coef=-0.6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  <a:endCxn id="19" idx="3"/>
          </p:cNvCxnSpPr>
          <p:nvPr/>
        </p:nvCxnSpPr>
        <p:spPr>
          <a:xfrm flipH="1">
            <a:off x="5063414" y="1864985"/>
            <a:ext cx="2889194" cy="145513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773995" y="3088960"/>
            <a:ext cx="1289419" cy="46231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AIC=321.71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8739009" y="2659701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</a:t>
            </a:r>
            <a:r>
              <a:rPr lang="it-IT" dirty="0" err="1"/>
              <a:t>distance</a:t>
            </a:r>
            <a:endParaRPr lang="it-IT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05860E-DC66-42E2-B50D-6256CA5DC9AF}"/>
              </a:ext>
            </a:extLst>
          </p:cNvPr>
          <p:cNvSpPr txBox="1"/>
          <p:nvPr/>
        </p:nvSpPr>
        <p:spPr>
          <a:xfrm>
            <a:off x="2858009" y="5942521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952933-4FF9-4619-B230-BBE416827955}"/>
              </a:ext>
            </a:extLst>
          </p:cNvPr>
          <p:cNvSpPr txBox="1"/>
          <p:nvPr/>
        </p:nvSpPr>
        <p:spPr>
          <a:xfrm>
            <a:off x="7056323" y="5212217"/>
            <a:ext cx="498951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287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3%</a:t>
            </a:r>
          </a:p>
        </p:txBody>
      </p:sp>
      <p:sp>
        <p:nvSpPr>
          <p:cNvPr id="25" name="Smiley Face 24">
            <a:extLst>
              <a:ext uri="{FF2B5EF4-FFF2-40B4-BE49-F238E27FC236}">
                <a16:creationId xmlns:a16="http://schemas.microsoft.com/office/drawing/2014/main" id="{8064A6E0-CC22-4905-A976-C677786C2671}"/>
              </a:ext>
            </a:extLst>
          </p:cNvPr>
          <p:cNvSpPr/>
          <p:nvPr/>
        </p:nvSpPr>
        <p:spPr>
          <a:xfrm>
            <a:off x="6538308" y="5229801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F4AD206-A998-4848-9E67-6FCCE540D4A1}"/>
              </a:ext>
            </a:extLst>
          </p:cNvPr>
          <p:cNvSpPr txBox="1"/>
          <p:nvPr/>
        </p:nvSpPr>
        <p:spPr>
          <a:xfrm>
            <a:off x="687168" y="6517210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</a:t>
            </a: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~3% (&gt;1%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remove</a:t>
            </a:r>
            <a:r>
              <a:rPr lang="it-IT" sz="1400" dirty="0"/>
              <a:t> </a:t>
            </a:r>
            <a:r>
              <a:rPr lang="it-IT" sz="1400" dirty="0" err="1"/>
              <a:t>distance</a:t>
            </a:r>
            <a:r>
              <a:rPr lang="it-IT" sz="1400" dirty="0"/>
              <a:t> from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0007527-A00C-4366-B55B-6EAF261ADF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781" y="2976356"/>
            <a:ext cx="4938048" cy="224456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08DA4DF-5CE4-49F6-BB7C-B7CA4C95DE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FFA7F83D-4A28-47AF-89CE-F5584DF110E9}"/>
              </a:ext>
            </a:extLst>
          </p:cNvPr>
          <p:cNvSpPr/>
          <p:nvPr/>
        </p:nvSpPr>
        <p:spPr>
          <a:xfrm>
            <a:off x="11131561" y="1389120"/>
            <a:ext cx="3763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342174007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4826EE8-B0D4-4E5E-BA9A-7748753BD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81" y="1228684"/>
            <a:ext cx="5760000" cy="39303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M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 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58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251262" y="1341765"/>
            <a:ext cx="3402692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significant</a:t>
            </a:r>
            <a:r>
              <a:rPr lang="it-IT" sz="1400" dirty="0"/>
              <a:t>(***).Coef=-0.6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  <a:endCxn id="19" idx="3"/>
          </p:cNvCxnSpPr>
          <p:nvPr/>
        </p:nvCxnSpPr>
        <p:spPr>
          <a:xfrm flipH="1">
            <a:off x="5063414" y="1649542"/>
            <a:ext cx="2889194" cy="153235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773995" y="3088961"/>
            <a:ext cx="1289419" cy="18586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AIC=324.81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8710655" y="1965925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05860E-DC66-42E2-B50D-6256CA5DC9AF}"/>
              </a:ext>
            </a:extLst>
          </p:cNvPr>
          <p:cNvSpPr txBox="1"/>
          <p:nvPr/>
        </p:nvSpPr>
        <p:spPr>
          <a:xfrm>
            <a:off x="2858009" y="5942521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952933-4FF9-4619-B230-BBE416827955}"/>
              </a:ext>
            </a:extLst>
          </p:cNvPr>
          <p:cNvSpPr txBox="1"/>
          <p:nvPr/>
        </p:nvSpPr>
        <p:spPr>
          <a:xfrm>
            <a:off x="7056323" y="5212217"/>
            <a:ext cx="498951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0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0%</a:t>
            </a:r>
          </a:p>
        </p:txBody>
      </p:sp>
      <p:sp>
        <p:nvSpPr>
          <p:cNvPr id="25" name="Smiley Face 24">
            <a:extLst>
              <a:ext uri="{FF2B5EF4-FFF2-40B4-BE49-F238E27FC236}">
                <a16:creationId xmlns:a16="http://schemas.microsoft.com/office/drawing/2014/main" id="{8064A6E0-CC22-4905-A976-C677786C2671}"/>
              </a:ext>
            </a:extLst>
          </p:cNvPr>
          <p:cNvSpPr/>
          <p:nvPr/>
        </p:nvSpPr>
        <p:spPr>
          <a:xfrm>
            <a:off x="6538308" y="5229801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9E8F2F5-8138-44B7-9157-555873CAB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1411" y="2273099"/>
            <a:ext cx="4923054" cy="282724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397E47F-2323-499F-BAB7-0A48E33406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0BF0264D-6B93-417A-A485-4FBFA079BC16}"/>
              </a:ext>
            </a:extLst>
          </p:cNvPr>
          <p:cNvSpPr/>
          <p:nvPr/>
        </p:nvSpPr>
        <p:spPr>
          <a:xfrm>
            <a:off x="11131561" y="1389120"/>
            <a:ext cx="376332" cy="22414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206570134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2234A8-C4E2-425E-A318-1466B801F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6096000" cy="6858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5B5ACB-3D16-4E71-B77D-F1D9B2DE4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03A6EA-5AA2-41FE-9D80-A2392ACD4C15}"/>
              </a:ext>
            </a:extLst>
          </p:cNvPr>
          <p:cNvSpPr txBox="1"/>
          <p:nvPr/>
        </p:nvSpPr>
        <p:spPr>
          <a:xfrm>
            <a:off x="6357259" y="329659"/>
            <a:ext cx="5257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Even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though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the step model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suggest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include the </a:t>
            </a:r>
            <a:r>
              <a:rPr lang="it-IT" dirty="0">
                <a:solidFill>
                  <a:prstClr val="black"/>
                </a:solidFill>
                <a:latin typeface="Calibri" panose="020F0502020204030204"/>
              </a:rPr>
              <a:t>v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and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length,and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distance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i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will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exlude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because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permutations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showed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more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than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1% of random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effect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EF3230-DCD8-42AA-B07C-A837E1A3584A}"/>
              </a:ext>
            </a:extLst>
          </p:cNvPr>
          <p:cNvSpPr/>
          <p:nvPr/>
        </p:nvSpPr>
        <p:spPr>
          <a:xfrm>
            <a:off x="0" y="5245395"/>
            <a:ext cx="3544186" cy="1612605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A3F5CC-5BFF-40C4-8833-C81D0BB60B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552215"/>
            <a:ext cx="6006544" cy="450490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78232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9B959B9-C598-40AD-9FD2-8FE1FD3FBC4B}"/>
              </a:ext>
            </a:extLst>
          </p:cNvPr>
          <p:cNvSpPr/>
          <p:nvPr/>
        </p:nvSpPr>
        <p:spPr>
          <a:xfrm>
            <a:off x="3112277" y="281493"/>
            <a:ext cx="17764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GLMs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73834D-9041-4B40-88EF-214C339EE954}"/>
              </a:ext>
            </a:extLst>
          </p:cNvPr>
          <p:cNvSpPr/>
          <p:nvPr/>
        </p:nvSpPr>
        <p:spPr>
          <a:xfrm>
            <a:off x="6413853" y="201276"/>
            <a:ext cx="3774088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Markovian models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A57EAF-C7C2-46AE-A5B3-62355BC45178}"/>
              </a:ext>
            </a:extLst>
          </p:cNvPr>
          <p:cNvSpPr txBox="1"/>
          <p:nvPr/>
        </p:nvSpPr>
        <p:spPr>
          <a:xfrm>
            <a:off x="-58615" y="1132643"/>
            <a:ext cx="5681487" cy="319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They</a:t>
            </a:r>
            <a:r>
              <a:rPr lang="it-IT" sz="2520" dirty="0"/>
              <a:t> are </a:t>
            </a:r>
            <a:r>
              <a:rPr lang="it-IT" sz="2520" dirty="0" err="1"/>
              <a:t>used</a:t>
            </a:r>
            <a:r>
              <a:rPr lang="it-IT" sz="2520" dirty="0"/>
              <a:t> to </a:t>
            </a:r>
            <a:r>
              <a:rPr lang="it-IT" sz="2520" dirty="0" err="1"/>
              <a:t>understand</a:t>
            </a:r>
            <a:r>
              <a:rPr lang="it-IT" sz="2520" dirty="0"/>
              <a:t> </a:t>
            </a:r>
            <a:r>
              <a:rPr lang="it-IT" sz="2520" dirty="0" err="1"/>
              <a:t>if</a:t>
            </a:r>
            <a:r>
              <a:rPr lang="it-IT" sz="2520" dirty="0"/>
              <a:t> a </a:t>
            </a:r>
            <a:r>
              <a:rPr lang="it-IT" sz="2520" dirty="0" err="1"/>
              <a:t>predictor</a:t>
            </a:r>
            <a:r>
              <a:rPr lang="it-IT" sz="2520" dirty="0"/>
              <a:t> </a:t>
            </a:r>
            <a:r>
              <a:rPr lang="it-IT" sz="2520" dirty="0" err="1"/>
              <a:t>describes</a:t>
            </a:r>
            <a:r>
              <a:rPr lang="it-IT" sz="2520" dirty="0"/>
              <a:t> a </a:t>
            </a:r>
            <a:r>
              <a:rPr lang="it-IT" sz="2520" dirty="0" err="1"/>
              <a:t>variable</a:t>
            </a:r>
            <a:endParaRPr lang="it-IT" sz="2520" dirty="0"/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it-IT" sz="2520" dirty="0"/>
              <a:t>Poisson </a:t>
            </a:r>
            <a:r>
              <a:rPr lang="it-IT" sz="2520" dirty="0" err="1"/>
              <a:t>if</a:t>
            </a:r>
            <a:r>
              <a:rPr lang="it-IT" sz="2520" dirty="0"/>
              <a:t> the </a:t>
            </a:r>
            <a:r>
              <a:rPr lang="it-IT" sz="2520" dirty="0" err="1"/>
              <a:t>variable</a:t>
            </a:r>
            <a:r>
              <a:rPr lang="it-IT" sz="2520" dirty="0"/>
              <a:t> </a:t>
            </a:r>
            <a:r>
              <a:rPr lang="it-IT" sz="2520" dirty="0" err="1"/>
              <a:t>is</a:t>
            </a:r>
            <a:r>
              <a:rPr lang="it-IT" sz="2520" dirty="0"/>
              <a:t> quantitative;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it-IT" sz="2520" dirty="0" err="1"/>
              <a:t>Binomial</a:t>
            </a:r>
            <a:r>
              <a:rPr lang="it-IT" sz="2520" dirty="0"/>
              <a:t> </a:t>
            </a:r>
            <a:r>
              <a:rPr lang="it-IT" sz="2520" dirty="0" err="1"/>
              <a:t>if</a:t>
            </a:r>
            <a:r>
              <a:rPr lang="it-IT" sz="2520" dirty="0"/>
              <a:t> the </a:t>
            </a:r>
            <a:r>
              <a:rPr lang="it-IT" sz="2520" dirty="0" err="1"/>
              <a:t>variable</a:t>
            </a:r>
            <a:r>
              <a:rPr lang="it-IT" sz="2520" dirty="0"/>
              <a:t> </a:t>
            </a:r>
            <a:r>
              <a:rPr lang="it-IT" sz="2520" dirty="0" err="1"/>
              <a:t>is</a:t>
            </a:r>
            <a:r>
              <a:rPr lang="it-IT" sz="2520" dirty="0"/>
              <a:t> </a:t>
            </a:r>
            <a:r>
              <a:rPr lang="it-IT" sz="2520" dirty="0" err="1"/>
              <a:t>categorical</a:t>
            </a:r>
            <a:endParaRPr lang="it-IT" sz="2520" dirty="0"/>
          </a:p>
          <a:p>
            <a:pPr marL="285756" indent="-285756">
              <a:buFont typeface="Arial" panose="020B0604020202020204" pitchFamily="34" charset="0"/>
              <a:buChar char="•"/>
            </a:pPr>
            <a:endParaRPr lang="it-IT" sz="2520" dirty="0"/>
          </a:p>
          <a:p>
            <a:r>
              <a:rPr lang="it-IT" sz="2520" dirty="0"/>
              <a:t>Es. </a:t>
            </a:r>
            <a:r>
              <a:rPr lang="it-IT" sz="2520" dirty="0" err="1"/>
              <a:t>Is</a:t>
            </a:r>
            <a:r>
              <a:rPr lang="it-IT" sz="2520" dirty="0"/>
              <a:t> Vegetative </a:t>
            </a:r>
            <a:r>
              <a:rPr lang="it-IT" sz="2520" dirty="0" err="1"/>
              <a:t>bud</a:t>
            </a:r>
            <a:r>
              <a:rPr lang="it-IT" sz="2520" dirty="0"/>
              <a:t> </a:t>
            </a:r>
            <a:r>
              <a:rPr lang="it-IT" sz="2520" dirty="0" err="1"/>
              <a:t>burst</a:t>
            </a:r>
            <a:r>
              <a:rPr lang="it-IT" sz="2520" dirty="0"/>
              <a:t> (Y) </a:t>
            </a:r>
            <a:r>
              <a:rPr lang="it-IT" sz="2520" dirty="0" err="1"/>
              <a:t>depending</a:t>
            </a:r>
            <a:r>
              <a:rPr lang="it-IT" sz="2520" dirty="0"/>
              <a:t> on (~) </a:t>
            </a:r>
            <a:r>
              <a:rPr lang="it-IT" sz="2520" dirty="0" err="1"/>
              <a:t>length</a:t>
            </a:r>
            <a:r>
              <a:rPr lang="it-IT" sz="2520" dirty="0"/>
              <a:t>, </a:t>
            </a:r>
            <a:r>
              <a:rPr lang="it-IT" sz="2520" dirty="0" err="1"/>
              <a:t>rank</a:t>
            </a:r>
            <a:r>
              <a:rPr lang="it-IT" sz="2520" dirty="0"/>
              <a:t> </a:t>
            </a:r>
            <a:r>
              <a:rPr lang="it-IT" sz="2520" dirty="0" err="1"/>
              <a:t>node</a:t>
            </a:r>
            <a:r>
              <a:rPr lang="it-IT" sz="2520" dirty="0"/>
              <a:t>, </a:t>
            </a:r>
            <a:r>
              <a:rPr lang="it-IT" sz="2520" dirty="0" err="1"/>
              <a:t>sibling</a:t>
            </a:r>
            <a:r>
              <a:rPr lang="it-IT" sz="2520" dirty="0"/>
              <a:t> M, </a:t>
            </a:r>
            <a:r>
              <a:rPr lang="it-IT" sz="2520" dirty="0" err="1"/>
              <a:t>sibling</a:t>
            </a:r>
            <a:r>
              <a:rPr lang="it-IT" sz="2520" dirty="0"/>
              <a:t> V, tot </a:t>
            </a:r>
            <a:r>
              <a:rPr lang="it-IT" sz="2520" dirty="0" err="1"/>
              <a:t>buds</a:t>
            </a:r>
            <a:r>
              <a:rPr lang="it-IT" sz="2520" dirty="0"/>
              <a:t> </a:t>
            </a:r>
            <a:r>
              <a:rPr lang="it-IT" sz="2520" dirty="0" err="1"/>
              <a:t>at</a:t>
            </a:r>
            <a:r>
              <a:rPr lang="it-IT" sz="2520" dirty="0"/>
              <a:t> </a:t>
            </a:r>
            <a:r>
              <a:rPr lang="it-IT" sz="2520" dirty="0" err="1"/>
              <a:t>that</a:t>
            </a:r>
            <a:r>
              <a:rPr lang="it-IT" sz="2520" dirty="0"/>
              <a:t> </a:t>
            </a:r>
            <a:r>
              <a:rPr lang="it-IT" sz="2520" dirty="0" err="1"/>
              <a:t>rank</a:t>
            </a:r>
            <a:r>
              <a:rPr lang="it-IT" sz="2520" dirty="0"/>
              <a:t>?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4FAC0D-728A-4EF5-8406-3A88033DB3F5}"/>
              </a:ext>
            </a:extLst>
          </p:cNvPr>
          <p:cNvSpPr txBox="1"/>
          <p:nvPr/>
        </p:nvSpPr>
        <p:spPr>
          <a:xfrm>
            <a:off x="6209734" y="1955602"/>
            <a:ext cx="5325773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They</a:t>
            </a:r>
            <a:r>
              <a:rPr lang="it-IT" sz="2520" dirty="0"/>
              <a:t> are </a:t>
            </a:r>
            <a:r>
              <a:rPr lang="it-IT" sz="2520" dirty="0" err="1"/>
              <a:t>used</a:t>
            </a:r>
            <a:r>
              <a:rPr lang="it-IT" sz="2520" dirty="0"/>
              <a:t> to </a:t>
            </a:r>
            <a:r>
              <a:rPr lang="it-IT" sz="2520" dirty="0" err="1"/>
              <a:t>understand</a:t>
            </a:r>
            <a:r>
              <a:rPr lang="it-IT" sz="2520" dirty="0"/>
              <a:t> </a:t>
            </a:r>
            <a:r>
              <a:rPr lang="it-IT" sz="2520" dirty="0" err="1"/>
              <a:t>if</a:t>
            </a:r>
            <a:r>
              <a:rPr lang="it-IT" sz="2520" dirty="0"/>
              <a:t> the </a:t>
            </a:r>
            <a:r>
              <a:rPr lang="it-IT" sz="2520" dirty="0" err="1"/>
              <a:t>variables</a:t>
            </a:r>
            <a:r>
              <a:rPr lang="it-IT" sz="2520" dirty="0"/>
              <a:t> (</a:t>
            </a:r>
            <a:r>
              <a:rPr lang="it-IT" sz="2520" dirty="0" err="1"/>
              <a:t>buds</a:t>
            </a:r>
            <a:r>
              <a:rPr lang="it-IT" sz="2520" dirty="0"/>
              <a:t>) can be </a:t>
            </a:r>
            <a:r>
              <a:rPr lang="it-IT" sz="2520" dirty="0" err="1"/>
              <a:t>grouped</a:t>
            </a:r>
            <a:r>
              <a:rPr lang="it-IT" sz="2520" dirty="0"/>
              <a:t> </a:t>
            </a:r>
            <a:r>
              <a:rPr lang="it-IT" sz="2520" dirty="0" err="1"/>
              <a:t>into</a:t>
            </a:r>
            <a:r>
              <a:rPr lang="it-IT" sz="2520" dirty="0"/>
              <a:t> </a:t>
            </a:r>
            <a:r>
              <a:rPr lang="it-IT" sz="2520" dirty="0" err="1"/>
              <a:t>homogeneus</a:t>
            </a:r>
            <a:r>
              <a:rPr lang="it-IT" sz="2520" dirty="0"/>
              <a:t> zones.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7B5D8E-31A2-4714-97ED-7EE987434AE7}"/>
              </a:ext>
            </a:extLst>
          </p:cNvPr>
          <p:cNvSpPr txBox="1"/>
          <p:nvPr/>
        </p:nvSpPr>
        <p:spPr>
          <a:xfrm>
            <a:off x="3754294" y="4757339"/>
            <a:ext cx="4910885" cy="203132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2520" dirty="0"/>
              <a:t>HAZELNUT ISSUES: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520" dirty="0" err="1"/>
              <a:t>Dependencies</a:t>
            </a:r>
            <a:r>
              <a:rPr lang="it-IT" sz="2520" dirty="0"/>
              <a:t> </a:t>
            </a:r>
            <a:r>
              <a:rPr lang="it-IT" sz="2520" dirty="0" err="1"/>
              <a:t>between</a:t>
            </a:r>
            <a:r>
              <a:rPr lang="it-IT" sz="2520" dirty="0"/>
              <a:t> </a:t>
            </a:r>
            <a:r>
              <a:rPr lang="it-IT" sz="2520" dirty="0" err="1"/>
              <a:t>rank</a:t>
            </a:r>
            <a:r>
              <a:rPr lang="it-IT" sz="2520" dirty="0"/>
              <a:t> </a:t>
            </a:r>
            <a:r>
              <a:rPr lang="it-IT" sz="2520" dirty="0" err="1"/>
              <a:t>nodes</a:t>
            </a:r>
            <a:r>
              <a:rPr lang="it-IT" sz="2520" dirty="0"/>
              <a:t>;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520" dirty="0" err="1"/>
              <a:t>Dependencies</a:t>
            </a:r>
            <a:r>
              <a:rPr lang="it-IT" sz="2520" dirty="0"/>
              <a:t> </a:t>
            </a:r>
            <a:r>
              <a:rPr lang="it-IT" sz="2520" dirty="0" err="1"/>
              <a:t>between</a:t>
            </a:r>
            <a:r>
              <a:rPr lang="it-IT" sz="2520" dirty="0"/>
              <a:t> </a:t>
            </a:r>
            <a:r>
              <a:rPr lang="it-IT" sz="2520" dirty="0" err="1"/>
              <a:t>buds</a:t>
            </a:r>
            <a:r>
              <a:rPr lang="it-IT" sz="2520" dirty="0"/>
              <a:t> </a:t>
            </a:r>
            <a:r>
              <a:rPr lang="it-IT" sz="2520" dirty="0" err="1"/>
              <a:t>at</a:t>
            </a:r>
            <a:r>
              <a:rPr lang="it-IT" sz="2520" dirty="0"/>
              <a:t> the </a:t>
            </a:r>
            <a:r>
              <a:rPr lang="it-IT" sz="2520" dirty="0" err="1"/>
              <a:t>same</a:t>
            </a:r>
            <a:r>
              <a:rPr lang="it-IT" sz="2520" dirty="0"/>
              <a:t> </a:t>
            </a:r>
            <a:r>
              <a:rPr lang="it-IT" sz="2520" dirty="0" err="1"/>
              <a:t>rank</a:t>
            </a:r>
            <a:endParaRPr lang="it-IT" sz="252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9683C3-A985-4170-83B5-4D5334A791F5}"/>
              </a:ext>
            </a:extLst>
          </p:cNvPr>
          <p:cNvSpPr txBox="1"/>
          <p:nvPr/>
        </p:nvSpPr>
        <p:spPr>
          <a:xfrm>
            <a:off x="136951" y="4922810"/>
            <a:ext cx="36173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 err="1">
                <a:highlight>
                  <a:srgbClr val="FFFF00"/>
                </a:highlight>
              </a:rPr>
              <a:t>NB_i</a:t>
            </a:r>
            <a:r>
              <a:rPr lang="it-IT" sz="1500" dirty="0">
                <a:highlight>
                  <a:srgbClr val="FFFF00"/>
                </a:highlight>
              </a:rPr>
              <a:t> glm sono delle generalizzazioni dei modelli lineari. Ipotizzando che le variabili possano essere distribuite anche in altri modi rispetto alla distribuzione normale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26292E-C694-4AC2-8776-8EE1CD087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26933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492484"/>
            <a:ext cx="8705325" cy="3827803"/>
            <a:chOff x="-300880" y="396762"/>
            <a:chExt cx="8705325" cy="382780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396762"/>
              <a:ext cx="7269613" cy="3827803"/>
              <a:chOff x="-134508" y="-509356"/>
              <a:chExt cx="7269613" cy="3827803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078E6A0-3FDB-4058-8082-96C625B09A03}"/>
                  </a:ext>
                </a:extLst>
              </p:cNvPr>
              <p:cNvSpPr txBox="1"/>
              <p:nvPr/>
            </p:nvSpPr>
            <p:spPr>
              <a:xfrm>
                <a:off x="6063819" y="183225"/>
                <a:ext cx="5508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YES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FF4FA35-A9A4-41A1-87F2-B77B754F38F6}"/>
                  </a:ext>
                </a:extLst>
              </p:cNvPr>
              <p:cNvSpPr txBox="1"/>
              <p:nvPr/>
            </p:nvSpPr>
            <p:spPr>
              <a:xfrm>
                <a:off x="2142732" y="-509356"/>
                <a:ext cx="51969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NO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Box2: </a:t>
                </a:r>
                <a:r>
                  <a:rPr lang="it-IT" sz="1500" dirty="0" err="1"/>
                  <a:t>Existence</a:t>
                </a:r>
                <a:r>
                  <a:rPr lang="it-IT" sz="1500" dirty="0"/>
                  <a:t> of B (0,1)?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Box4: do </a:t>
                </a:r>
                <a:r>
                  <a:rPr lang="it-IT" sz="1500" dirty="0" err="1"/>
                  <a:t>you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burst</a:t>
                </a:r>
                <a:r>
                  <a:rPr lang="it-IT" sz="1500" dirty="0"/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it-IT" sz="1500" dirty="0"/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Box2: </a:t>
              </a:r>
              <a:r>
                <a:rPr lang="it-IT" sz="1500" dirty="0" err="1"/>
                <a:t>how</a:t>
              </a:r>
              <a:r>
                <a:rPr lang="it-IT" sz="1500" dirty="0"/>
                <a:t> </a:t>
              </a:r>
              <a:r>
                <a:rPr lang="it-IT" sz="1500" dirty="0" err="1"/>
                <a:t>many</a:t>
              </a:r>
              <a:r>
                <a:rPr lang="it-IT" sz="1500" dirty="0"/>
                <a:t> V and M </a:t>
              </a:r>
              <a:r>
                <a:rPr lang="it-IT" sz="1500" dirty="0" err="1"/>
                <a:t>buds</a:t>
              </a:r>
              <a:r>
                <a:rPr lang="it-IT" sz="1500" dirty="0"/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</a:t>
            </a:r>
            <a:r>
              <a:rPr lang="it-IT" sz="1500" dirty="0" err="1">
                <a:solidFill>
                  <a:schemeClr val="bg2"/>
                </a:solidFill>
              </a:rPr>
              <a:t>sylleptic</a:t>
            </a:r>
            <a:r>
              <a:rPr lang="it-IT" sz="1500" dirty="0">
                <a:solidFill>
                  <a:schemeClr val="bg2"/>
                </a:solidFill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Box1.0: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A2BB5A-8131-4857-B3B9-D6C91AAF1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60</a:t>
            </a:fld>
            <a:endParaRPr lang="it-IT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1C3DB0-5A43-494C-A530-4036ADD043C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4" name="Picture 43" descr="Chart, histogram&#10;&#10;Description automatically generated">
            <a:extLst>
              <a:ext uri="{FF2B5EF4-FFF2-40B4-BE49-F238E27FC236}">
                <a16:creationId xmlns:a16="http://schemas.microsoft.com/office/drawing/2014/main" id="{CC7EE478-D806-4261-AE1D-D0F9BCDB67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Flowchart: Collate 44">
            <a:extLst>
              <a:ext uri="{FF2B5EF4-FFF2-40B4-BE49-F238E27FC236}">
                <a16:creationId xmlns:a16="http://schemas.microsoft.com/office/drawing/2014/main" id="{160CB21E-7DF7-460F-8F8C-F8AF38250A01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" name="Picture 39" descr="Chart&#10;&#10;Description automatically generated">
            <a:extLst>
              <a:ext uri="{FF2B5EF4-FFF2-40B4-BE49-F238E27FC236}">
                <a16:creationId xmlns:a16="http://schemas.microsoft.com/office/drawing/2014/main" id="{4EA72E34-E754-47A0-A3A2-06E211EC79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6F69B023-EF62-4368-B0C6-84641C65AF36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A02131C-9023-45B4-B7B7-7FC9BA121647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6C8166D-80F1-422D-8C97-20A95872216C}"/>
              </a:ext>
            </a:extLst>
          </p:cNvPr>
          <p:cNvSpPr txBox="1"/>
          <p:nvPr/>
        </p:nvSpPr>
        <p:spPr>
          <a:xfrm>
            <a:off x="9943380" y="3541781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53D20FC-E91E-4025-9916-56FDB5513CE3}"/>
              </a:ext>
            </a:extLst>
          </p:cNvPr>
          <p:cNvSpPr txBox="1"/>
          <p:nvPr/>
        </p:nvSpPr>
        <p:spPr>
          <a:xfrm>
            <a:off x="5575602" y="4234666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9" name="Picture 48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B79CDD00-3DB8-4650-8348-424C0A1A05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262" y="3159828"/>
            <a:ext cx="1360168" cy="1020126"/>
          </a:xfrm>
          <a:prstGeom prst="rect">
            <a:avLst/>
          </a:prstGeom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6DB26076-1CCB-4208-8541-BE5FDD313754}"/>
              </a:ext>
            </a:extLst>
          </p:cNvPr>
          <p:cNvSpPr/>
          <p:nvPr/>
        </p:nvSpPr>
        <p:spPr>
          <a:xfrm rot="2309922">
            <a:off x="10216271" y="3755652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Flowchart: Collate 50">
            <a:extLst>
              <a:ext uri="{FF2B5EF4-FFF2-40B4-BE49-F238E27FC236}">
                <a16:creationId xmlns:a16="http://schemas.microsoft.com/office/drawing/2014/main" id="{2881855C-8535-427C-9008-A90A36C3B619}"/>
              </a:ext>
            </a:extLst>
          </p:cNvPr>
          <p:cNvSpPr/>
          <p:nvPr/>
        </p:nvSpPr>
        <p:spPr>
          <a:xfrm rot="21115515">
            <a:off x="6716543" y="452806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2" name="Picture 51" descr="Chart, histogram&#10;&#10;Description automatically generated">
            <a:extLst>
              <a:ext uri="{FF2B5EF4-FFF2-40B4-BE49-F238E27FC236}">
                <a16:creationId xmlns:a16="http://schemas.microsoft.com/office/drawing/2014/main" id="{B931E641-C0EC-4386-8E76-3FFE94DD9C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461458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EF8E33F9-89AA-429E-8462-D1D9FE00D95F}"/>
              </a:ext>
            </a:extLst>
          </p:cNvPr>
          <p:cNvSpPr/>
          <p:nvPr/>
        </p:nvSpPr>
        <p:spPr>
          <a:xfrm rot="5025691">
            <a:off x="9820803" y="4556121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7735D54-1F3E-4D2D-B26A-BD80FEB5E289}"/>
              </a:ext>
            </a:extLst>
          </p:cNvPr>
          <p:cNvSpPr txBox="1"/>
          <p:nvPr/>
        </p:nvSpPr>
        <p:spPr>
          <a:xfrm>
            <a:off x="9439669" y="4585088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080522D-E3FE-4D18-A940-90959B36AF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105" y="543971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9794E3F5-E13F-485B-AE7D-1AA45BAB880D}"/>
              </a:ext>
            </a:extLst>
          </p:cNvPr>
          <p:cNvSpPr/>
          <p:nvPr/>
        </p:nvSpPr>
        <p:spPr>
          <a:xfrm rot="3293079">
            <a:off x="8187416" y="5172961"/>
            <a:ext cx="160261" cy="61539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4640550-1E92-49B6-B8F5-DA9A6CC25E05}"/>
              </a:ext>
            </a:extLst>
          </p:cNvPr>
          <p:cNvSpPr txBox="1"/>
          <p:nvPr/>
        </p:nvSpPr>
        <p:spPr>
          <a:xfrm>
            <a:off x="7329970" y="5181787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ifM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:~M</a:t>
            </a:r>
          </a:p>
        </p:txBody>
      </p:sp>
    </p:spTree>
    <p:extLst>
      <p:ext uri="{BB962C8B-B14F-4D97-AF65-F5344CB8AC3E}">
        <p14:creationId xmlns:p14="http://schemas.microsoft.com/office/powerpoint/2010/main" val="181825053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2F02D8-386E-46B4-B5D2-9416BE885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61</a:t>
            </a:fld>
            <a:endParaRPr lang="it-IT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768C87F-7463-4B11-8DEF-875245B6A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4CF528EE-BCAD-4B0A-9A63-B9C60512CE76}"/>
              </a:ext>
            </a:extLst>
          </p:cNvPr>
          <p:cNvSpPr/>
          <p:nvPr/>
        </p:nvSpPr>
        <p:spPr>
          <a:xfrm>
            <a:off x="9654900" y="487050"/>
            <a:ext cx="667659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2E5B301-7638-4505-BE68-5B5DC0ACBA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947700" cy="6858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6C1D5A8-B50C-4856-9B8A-6EC10D3AC4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4555" y="1920411"/>
            <a:ext cx="7524749" cy="472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82486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2F02D8-386E-46B4-B5D2-9416BE885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62</a:t>
            </a:fld>
            <a:endParaRPr lang="it-IT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768C87F-7463-4B11-8DEF-875245B6A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4CF528EE-BCAD-4B0A-9A63-B9C60512CE76}"/>
              </a:ext>
            </a:extLst>
          </p:cNvPr>
          <p:cNvSpPr/>
          <p:nvPr/>
        </p:nvSpPr>
        <p:spPr>
          <a:xfrm>
            <a:off x="9654900" y="487050"/>
            <a:ext cx="667659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6C1D5A8-B50C-4856-9B8A-6EC10D3AC4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969" r="27165"/>
          <a:stretch/>
        </p:blipFill>
        <p:spPr>
          <a:xfrm>
            <a:off x="0" y="0"/>
            <a:ext cx="5480649" cy="30228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923B041-704D-4BEC-A77A-9E5773AF3BB3}"/>
              </a:ext>
            </a:extLst>
          </p:cNvPr>
          <p:cNvSpPr txBox="1"/>
          <p:nvPr/>
        </p:nvSpPr>
        <p:spPr>
          <a:xfrm>
            <a:off x="72020" y="2986146"/>
            <a:ext cx="6875120" cy="4855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t-IT" sz="1600" dirty="0" err="1"/>
              <a:t>Interpret</a:t>
            </a:r>
            <a:r>
              <a:rPr lang="it-IT" sz="1600" dirty="0"/>
              <a:t>:</a:t>
            </a:r>
          </a:p>
          <a:p>
            <a:pPr>
              <a:lnSpc>
                <a:spcPct val="150000"/>
              </a:lnSpc>
            </a:pPr>
            <a:r>
              <a:rPr lang="it-IT" sz="1600" dirty="0"/>
              <a:t>The base </a:t>
            </a:r>
            <a:r>
              <a:rPr lang="it-IT" sz="1600" dirty="0" err="1"/>
              <a:t>is</a:t>
            </a:r>
            <a:r>
              <a:rPr lang="it-IT" sz="1600" dirty="0"/>
              <a:t> «</a:t>
            </a:r>
            <a:r>
              <a:rPr lang="it-IT" sz="1600" dirty="0" err="1"/>
              <a:t>Beeing</a:t>
            </a:r>
            <a:r>
              <a:rPr lang="it-IT" sz="1600" dirty="0"/>
              <a:t> a V»;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 err="1"/>
              <a:t>When</a:t>
            </a:r>
            <a:r>
              <a:rPr lang="it-IT" sz="1600" dirty="0"/>
              <a:t> </a:t>
            </a:r>
            <a:r>
              <a:rPr lang="it-IT" sz="1600" dirty="0" err="1"/>
              <a:t>length_cm</a:t>
            </a:r>
            <a:r>
              <a:rPr lang="it-IT" sz="1600" dirty="0"/>
              <a:t> </a:t>
            </a:r>
            <a:r>
              <a:rPr lang="it-IT" sz="1600" dirty="0" err="1"/>
              <a:t>increase</a:t>
            </a:r>
            <a:r>
              <a:rPr lang="it-IT" sz="1600" dirty="0"/>
              <a:t> of 1 </a:t>
            </a:r>
            <a:r>
              <a:rPr lang="it-IT" sz="1600" dirty="0" err="1"/>
              <a:t>unit</a:t>
            </a:r>
            <a:r>
              <a:rPr lang="it-IT" sz="1600" dirty="0"/>
              <a:t> %B vs %V </a:t>
            </a:r>
            <a:r>
              <a:rPr lang="it-IT" sz="1600" dirty="0" err="1"/>
              <a:t>decrease</a:t>
            </a:r>
            <a:r>
              <a:rPr lang="it-IT" sz="1600" dirty="0"/>
              <a:t> </a:t>
            </a:r>
            <a:r>
              <a:rPr lang="it-IT" sz="1600" dirty="0" err="1"/>
              <a:t>ot</a:t>
            </a:r>
            <a:r>
              <a:rPr lang="it-IT" sz="1600" dirty="0"/>
              <a:t> 0.07;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 err="1"/>
              <a:t>When</a:t>
            </a:r>
            <a:r>
              <a:rPr lang="it-IT" sz="1600" dirty="0"/>
              <a:t> </a:t>
            </a:r>
            <a:r>
              <a:rPr lang="it-IT" sz="1600" dirty="0" err="1"/>
              <a:t>distance</a:t>
            </a:r>
            <a:r>
              <a:rPr lang="it-IT" sz="1600" dirty="0"/>
              <a:t> </a:t>
            </a:r>
            <a:r>
              <a:rPr lang="it-IT" sz="1600" dirty="0" err="1"/>
              <a:t>increase</a:t>
            </a:r>
            <a:r>
              <a:rPr lang="it-IT" sz="1600" dirty="0"/>
              <a:t> of 1 </a:t>
            </a:r>
            <a:r>
              <a:rPr lang="it-IT" sz="1600" dirty="0" err="1"/>
              <a:t>unit</a:t>
            </a:r>
            <a:r>
              <a:rPr lang="it-IT" sz="1600" dirty="0"/>
              <a:t> %B vs %V </a:t>
            </a:r>
            <a:r>
              <a:rPr lang="it-IT" sz="1600" dirty="0" err="1"/>
              <a:t>decrease</a:t>
            </a:r>
            <a:r>
              <a:rPr lang="it-IT" sz="1600" dirty="0"/>
              <a:t> or 0.83;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 err="1"/>
              <a:t>When</a:t>
            </a:r>
            <a:r>
              <a:rPr lang="it-IT" sz="1600" dirty="0"/>
              <a:t> </a:t>
            </a:r>
            <a:r>
              <a:rPr lang="it-IT" sz="1600" dirty="0" err="1"/>
              <a:t>rank_node</a:t>
            </a:r>
            <a:r>
              <a:rPr lang="it-IT" sz="1600" dirty="0"/>
              <a:t> </a:t>
            </a:r>
            <a:r>
              <a:rPr lang="it-IT" sz="1600" dirty="0" err="1"/>
              <a:t>increase</a:t>
            </a:r>
            <a:r>
              <a:rPr lang="it-IT" sz="1600" dirty="0"/>
              <a:t> of 1 </a:t>
            </a:r>
            <a:r>
              <a:rPr lang="it-IT" sz="1600" dirty="0" err="1"/>
              <a:t>unit</a:t>
            </a:r>
            <a:r>
              <a:rPr lang="it-IT" sz="1600" dirty="0"/>
              <a:t> %B vs %V </a:t>
            </a:r>
            <a:r>
              <a:rPr lang="it-IT" sz="1600" dirty="0" err="1"/>
              <a:t>decrease</a:t>
            </a:r>
            <a:r>
              <a:rPr lang="it-IT" sz="1600" dirty="0"/>
              <a:t> of 1.01;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 err="1"/>
              <a:t>When</a:t>
            </a:r>
            <a:r>
              <a:rPr lang="it-IT" sz="1600" dirty="0"/>
              <a:t> </a:t>
            </a:r>
            <a:r>
              <a:rPr lang="it-IT" sz="1600" dirty="0" err="1"/>
              <a:t>length_node</a:t>
            </a:r>
            <a:r>
              <a:rPr lang="it-IT" sz="1600" dirty="0"/>
              <a:t> </a:t>
            </a:r>
            <a:r>
              <a:rPr lang="it-IT" sz="1600" dirty="0" err="1"/>
              <a:t>increase</a:t>
            </a:r>
            <a:r>
              <a:rPr lang="it-IT" sz="1600" dirty="0"/>
              <a:t> of 1 </a:t>
            </a:r>
            <a:r>
              <a:rPr lang="it-IT" sz="1600" dirty="0" err="1"/>
              <a:t>unit</a:t>
            </a:r>
            <a:r>
              <a:rPr lang="it-IT" sz="1600" dirty="0"/>
              <a:t> %B vs %V </a:t>
            </a:r>
            <a:r>
              <a:rPr lang="it-IT" sz="1600" dirty="0" err="1"/>
              <a:t>increase</a:t>
            </a:r>
            <a:r>
              <a:rPr lang="it-IT" sz="1600" dirty="0"/>
              <a:t> of 0.57;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 err="1"/>
              <a:t>When</a:t>
            </a:r>
            <a:r>
              <a:rPr lang="it-IT" sz="1600" dirty="0"/>
              <a:t> </a:t>
            </a:r>
            <a:r>
              <a:rPr lang="it-IT" sz="1600" dirty="0" err="1"/>
              <a:t>length_cm</a:t>
            </a:r>
            <a:r>
              <a:rPr lang="it-IT" sz="1600" dirty="0"/>
              <a:t> </a:t>
            </a:r>
            <a:r>
              <a:rPr lang="it-IT" sz="1600" dirty="0" err="1"/>
              <a:t>increase</a:t>
            </a:r>
            <a:r>
              <a:rPr lang="it-IT" sz="1600" dirty="0"/>
              <a:t> of 1 </a:t>
            </a:r>
            <a:r>
              <a:rPr lang="it-IT" sz="1600" dirty="0" err="1"/>
              <a:t>unit</a:t>
            </a:r>
            <a:r>
              <a:rPr lang="it-IT" sz="1600" dirty="0"/>
              <a:t> %M vs %V </a:t>
            </a:r>
            <a:r>
              <a:rPr lang="it-IT" sz="1600" dirty="0" err="1"/>
              <a:t>increase</a:t>
            </a:r>
            <a:r>
              <a:rPr lang="it-IT" sz="1600" dirty="0"/>
              <a:t> of 0.006;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 err="1"/>
              <a:t>When</a:t>
            </a:r>
            <a:r>
              <a:rPr lang="it-IT" sz="1600" dirty="0"/>
              <a:t> </a:t>
            </a:r>
            <a:r>
              <a:rPr lang="it-IT" sz="1600" dirty="0" err="1"/>
              <a:t>distance</a:t>
            </a:r>
            <a:r>
              <a:rPr lang="it-IT" sz="1600" dirty="0"/>
              <a:t> </a:t>
            </a:r>
            <a:r>
              <a:rPr lang="it-IT" sz="1600" dirty="0" err="1"/>
              <a:t>increase</a:t>
            </a:r>
            <a:r>
              <a:rPr lang="it-IT" sz="1600" dirty="0"/>
              <a:t> of 1 </a:t>
            </a:r>
            <a:r>
              <a:rPr lang="it-IT" sz="1600" dirty="0" err="1"/>
              <a:t>unit</a:t>
            </a:r>
            <a:r>
              <a:rPr lang="it-IT" sz="1600" dirty="0"/>
              <a:t> %M vs %V </a:t>
            </a:r>
            <a:r>
              <a:rPr lang="it-IT" sz="1600" dirty="0" err="1"/>
              <a:t>decrease</a:t>
            </a:r>
            <a:r>
              <a:rPr lang="it-IT" sz="1600" dirty="0"/>
              <a:t> of 0.30;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 err="1"/>
              <a:t>When</a:t>
            </a:r>
            <a:r>
              <a:rPr lang="it-IT" sz="1600" dirty="0"/>
              <a:t> </a:t>
            </a:r>
            <a:r>
              <a:rPr lang="it-IT" sz="1600" dirty="0" err="1"/>
              <a:t>rank_node</a:t>
            </a:r>
            <a:r>
              <a:rPr lang="it-IT" sz="1600" dirty="0"/>
              <a:t> </a:t>
            </a:r>
            <a:r>
              <a:rPr lang="it-IT" sz="1600" dirty="0" err="1"/>
              <a:t>increase</a:t>
            </a:r>
            <a:r>
              <a:rPr lang="it-IT" sz="1600" dirty="0"/>
              <a:t> of 1 </a:t>
            </a:r>
            <a:r>
              <a:rPr lang="it-IT" sz="1600" dirty="0" err="1"/>
              <a:t>unit</a:t>
            </a:r>
            <a:r>
              <a:rPr lang="it-IT" sz="1600" dirty="0"/>
              <a:t> %M vs %V </a:t>
            </a:r>
            <a:r>
              <a:rPr lang="it-IT" sz="1600" dirty="0" err="1"/>
              <a:t>increase</a:t>
            </a:r>
            <a:r>
              <a:rPr lang="it-IT" sz="1600" dirty="0"/>
              <a:t> of 0.05;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 err="1"/>
              <a:t>When</a:t>
            </a:r>
            <a:r>
              <a:rPr lang="it-IT" sz="1600" dirty="0"/>
              <a:t> </a:t>
            </a:r>
            <a:r>
              <a:rPr lang="it-IT" sz="1600" dirty="0" err="1"/>
              <a:t>length_node</a:t>
            </a:r>
            <a:r>
              <a:rPr lang="it-IT" sz="1600" dirty="0"/>
              <a:t> </a:t>
            </a:r>
            <a:r>
              <a:rPr lang="it-IT" sz="1600" dirty="0" err="1"/>
              <a:t>increase</a:t>
            </a:r>
            <a:r>
              <a:rPr lang="it-IT" sz="1600" dirty="0"/>
              <a:t> of 1 </a:t>
            </a:r>
            <a:r>
              <a:rPr lang="it-IT" sz="1600" dirty="0" err="1"/>
              <a:t>unit</a:t>
            </a:r>
            <a:r>
              <a:rPr lang="it-IT" sz="1600" dirty="0"/>
              <a:t> %M vs %V </a:t>
            </a:r>
            <a:r>
              <a:rPr lang="it-IT" sz="1600" dirty="0" err="1"/>
              <a:t>increase</a:t>
            </a:r>
            <a:r>
              <a:rPr lang="it-IT" sz="1600" dirty="0"/>
              <a:t> of 0.01;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sz="1600" dirty="0"/>
          </a:p>
        </p:txBody>
      </p:sp>
      <p:sp>
        <p:nvSpPr>
          <p:cNvPr id="4" name="Action Button: Help 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E422768A-F5BF-4B9E-AF2F-51C2FB7D97E7}"/>
              </a:ext>
            </a:extLst>
          </p:cNvPr>
          <p:cNvSpPr/>
          <p:nvPr/>
        </p:nvSpPr>
        <p:spPr>
          <a:xfrm>
            <a:off x="7677510" y="2118444"/>
            <a:ext cx="2081841" cy="199557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667715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3AA033-F558-4B6C-BEF2-DF32D3B74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22" y="874894"/>
            <a:ext cx="5760000" cy="36550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197DCB-951A-4CF6-A93F-4C842CAC6B1E}"/>
              </a:ext>
            </a:extLst>
          </p:cNvPr>
          <p:cNvSpPr txBox="1"/>
          <p:nvPr/>
        </p:nvSpPr>
        <p:spPr>
          <a:xfrm>
            <a:off x="6491801" y="1567204"/>
            <a:ext cx="3163099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NO SIGNIFICANCE AT ALL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A6708A-7E39-4625-851A-80F5E6F190D8}"/>
              </a:ext>
            </a:extLst>
          </p:cNvPr>
          <p:cNvSpPr/>
          <p:nvPr/>
        </p:nvSpPr>
        <p:spPr>
          <a:xfrm>
            <a:off x="171555" y="151669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481317-E888-4F8D-9684-BA915B26A9B7}"/>
              </a:ext>
            </a:extLst>
          </p:cNvPr>
          <p:cNvSpPr txBox="1"/>
          <p:nvPr/>
        </p:nvSpPr>
        <p:spPr>
          <a:xfrm>
            <a:off x="2160767" y="151669"/>
            <a:ext cx="761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Tot_buds</a:t>
            </a:r>
            <a:r>
              <a:rPr lang="it-IT" dirty="0"/>
              <a:t>(</a:t>
            </a:r>
            <a:r>
              <a:rPr lang="it-IT" dirty="0" err="1"/>
              <a:t>m+v+b</a:t>
            </a:r>
            <a:r>
              <a:rPr lang="it-IT" dirty="0"/>
              <a:t>)~</a:t>
            </a:r>
            <a:r>
              <a:rPr lang="it-IT" dirty="0" err="1"/>
              <a:t>shoot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node+distance</a:t>
            </a:r>
            <a:r>
              <a:rPr lang="it-IT" dirty="0"/>
              <a:t>+ 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B1F9AA-F964-4501-93CA-57D0B657BB7F}"/>
              </a:ext>
            </a:extLst>
          </p:cNvPr>
          <p:cNvCxnSpPr>
            <a:cxnSpLocks/>
            <a:stCxn id="8" idx="2"/>
            <a:endCxn id="20" idx="3"/>
          </p:cNvCxnSpPr>
          <p:nvPr/>
        </p:nvCxnSpPr>
        <p:spPr>
          <a:xfrm flipH="1">
            <a:off x="4213012" y="1874981"/>
            <a:ext cx="3860339" cy="102780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50934BE-9957-404E-A4AB-C7E014F107D3}"/>
              </a:ext>
            </a:extLst>
          </p:cNvPr>
          <p:cNvSpPr/>
          <p:nvPr/>
        </p:nvSpPr>
        <p:spPr>
          <a:xfrm>
            <a:off x="3587713" y="2540823"/>
            <a:ext cx="625299" cy="72392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2F02D8-386E-46B4-B5D2-9416BE885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63</a:t>
            </a:fld>
            <a:endParaRPr lang="it-IT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768C87F-7463-4B11-8DEF-875245B6AC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4CF528EE-BCAD-4B0A-9A63-B9C60512CE76}"/>
              </a:ext>
            </a:extLst>
          </p:cNvPr>
          <p:cNvSpPr/>
          <p:nvPr/>
        </p:nvSpPr>
        <p:spPr>
          <a:xfrm>
            <a:off x="9654900" y="487050"/>
            <a:ext cx="667659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D1AB5D8-4B97-4E1D-A566-FBDD5E293F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1877" y="2419534"/>
            <a:ext cx="5493545" cy="393681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8BC05811-4D4D-4C94-A066-88EBB0708B72}"/>
              </a:ext>
            </a:extLst>
          </p:cNvPr>
          <p:cNvSpPr/>
          <p:nvPr/>
        </p:nvSpPr>
        <p:spPr>
          <a:xfrm>
            <a:off x="10820123" y="2340440"/>
            <a:ext cx="625299" cy="4094866"/>
          </a:xfrm>
          <a:prstGeom prst="rect">
            <a:avLst/>
          </a:prstGeom>
          <a:solidFill>
            <a:schemeClr val="accent6">
              <a:alpha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982186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A256F8-E70E-49D9-8D3F-F825AC15C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6" y="751278"/>
            <a:ext cx="5760000" cy="42564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197DCB-951A-4CF6-A93F-4C842CAC6B1E}"/>
              </a:ext>
            </a:extLst>
          </p:cNvPr>
          <p:cNvSpPr txBox="1"/>
          <p:nvPr/>
        </p:nvSpPr>
        <p:spPr>
          <a:xfrm>
            <a:off x="6337607" y="880130"/>
            <a:ext cx="3163099" cy="95410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Coef=+0.01</a:t>
            </a:r>
          </a:p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(*).Coef=-0.04</a:t>
            </a:r>
          </a:p>
          <a:p>
            <a:pPr algn="ctr"/>
            <a:r>
              <a:rPr lang="it-IT" sz="1400" dirty="0" err="1"/>
              <a:t>Rank_node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(**).Coef=0.03</a:t>
            </a:r>
          </a:p>
          <a:p>
            <a:pPr algn="ctr"/>
            <a:r>
              <a:rPr lang="it-IT" sz="1400" dirty="0" err="1"/>
              <a:t>Parent:length</a:t>
            </a:r>
            <a:r>
              <a:rPr lang="it-IT" sz="1400" dirty="0"/>
              <a:t>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A6708A-7E39-4625-851A-80F5E6F190D8}"/>
              </a:ext>
            </a:extLst>
          </p:cNvPr>
          <p:cNvSpPr/>
          <p:nvPr/>
        </p:nvSpPr>
        <p:spPr>
          <a:xfrm>
            <a:off x="171555" y="151669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481317-E888-4F8D-9684-BA915B26A9B7}"/>
              </a:ext>
            </a:extLst>
          </p:cNvPr>
          <p:cNvSpPr txBox="1"/>
          <p:nvPr/>
        </p:nvSpPr>
        <p:spPr>
          <a:xfrm>
            <a:off x="2160767" y="151669"/>
            <a:ext cx="761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shoot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node+distance</a:t>
            </a:r>
            <a:r>
              <a:rPr lang="it-IT" dirty="0"/>
              <a:t>+ 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B1F9AA-F964-4501-93CA-57D0B657BB7F}"/>
              </a:ext>
            </a:extLst>
          </p:cNvPr>
          <p:cNvCxnSpPr>
            <a:cxnSpLocks/>
            <a:stCxn id="8" idx="2"/>
            <a:endCxn id="20" idx="3"/>
          </p:cNvCxnSpPr>
          <p:nvPr/>
        </p:nvCxnSpPr>
        <p:spPr>
          <a:xfrm flipH="1">
            <a:off x="4786594" y="1834237"/>
            <a:ext cx="3132563" cy="110068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50934BE-9957-404E-A4AB-C7E014F107D3}"/>
              </a:ext>
            </a:extLst>
          </p:cNvPr>
          <p:cNvSpPr/>
          <p:nvPr/>
        </p:nvSpPr>
        <p:spPr>
          <a:xfrm>
            <a:off x="4420834" y="2595010"/>
            <a:ext cx="365760" cy="67981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2F02D8-386E-46B4-B5D2-9416BE885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64</a:t>
            </a:fld>
            <a:endParaRPr lang="it-I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5182D2-CA19-41E2-8B82-8B1778B18D0C}"/>
              </a:ext>
            </a:extLst>
          </p:cNvPr>
          <p:cNvSpPr txBox="1"/>
          <p:nvPr/>
        </p:nvSpPr>
        <p:spPr>
          <a:xfrm>
            <a:off x="586154" y="5164015"/>
            <a:ext cx="1334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AIC=1603.2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30876E-ED33-4DFA-AD0A-06C233B1ACD1}"/>
              </a:ext>
            </a:extLst>
          </p:cNvPr>
          <p:cNvSpPr txBox="1"/>
          <p:nvPr/>
        </p:nvSpPr>
        <p:spPr>
          <a:xfrm>
            <a:off x="6265579" y="3731327"/>
            <a:ext cx="5260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would</a:t>
            </a:r>
            <a:r>
              <a:rPr lang="it-IT" dirty="0"/>
              <a:t> </a:t>
            </a:r>
            <a:r>
              <a:rPr lang="it-IT" dirty="0" err="1"/>
              <a:t>remove</a:t>
            </a:r>
            <a:r>
              <a:rPr lang="it-IT" dirty="0"/>
              <a:t> </a:t>
            </a:r>
            <a:r>
              <a:rPr lang="it-IT" dirty="0" err="1"/>
              <a:t>parent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significant</a:t>
            </a:r>
            <a:r>
              <a:rPr lang="it-IT" dirty="0"/>
              <a:t> 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768C87F-7463-4B11-8DEF-875245B6AC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4CF528EE-BCAD-4B0A-9A63-B9C60512CE76}"/>
              </a:ext>
            </a:extLst>
          </p:cNvPr>
          <p:cNvSpPr/>
          <p:nvPr/>
        </p:nvSpPr>
        <p:spPr>
          <a:xfrm>
            <a:off x="9654900" y="487050"/>
            <a:ext cx="667659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211640746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D31400D2-43AF-45AD-9A5B-89F32A5D6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2E259B2-017F-4240-80F5-EF32B1A49091}"/>
              </a:ext>
            </a:extLst>
          </p:cNvPr>
          <p:cNvSpPr/>
          <p:nvPr/>
        </p:nvSpPr>
        <p:spPr>
          <a:xfrm>
            <a:off x="9654900" y="487050"/>
            <a:ext cx="667659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317704-4552-4046-B93D-B2946B8257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085" y="750448"/>
            <a:ext cx="5760000" cy="39067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197DCB-951A-4CF6-A93F-4C842CAC6B1E}"/>
              </a:ext>
            </a:extLst>
          </p:cNvPr>
          <p:cNvSpPr txBox="1"/>
          <p:nvPr/>
        </p:nvSpPr>
        <p:spPr>
          <a:xfrm>
            <a:off x="6394314" y="287946"/>
            <a:ext cx="3163099" cy="73866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Coef=+0.0076</a:t>
            </a:r>
          </a:p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(**).Coef=*0.05</a:t>
            </a:r>
          </a:p>
          <a:p>
            <a:pPr algn="ctr"/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(**).Coef=0.02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A6708A-7E39-4625-851A-80F5E6F190D8}"/>
              </a:ext>
            </a:extLst>
          </p:cNvPr>
          <p:cNvSpPr/>
          <p:nvPr/>
        </p:nvSpPr>
        <p:spPr>
          <a:xfrm>
            <a:off x="171555" y="151669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481317-E888-4F8D-9684-BA915B26A9B7}"/>
              </a:ext>
            </a:extLst>
          </p:cNvPr>
          <p:cNvSpPr txBox="1"/>
          <p:nvPr/>
        </p:nvSpPr>
        <p:spPr>
          <a:xfrm>
            <a:off x="2160766" y="151669"/>
            <a:ext cx="3602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shoot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rank+distance</a:t>
            </a:r>
            <a:endParaRPr lang="it-IT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B1F9AA-F964-4501-93CA-57D0B657BB7F}"/>
              </a:ext>
            </a:extLst>
          </p:cNvPr>
          <p:cNvCxnSpPr>
            <a:cxnSpLocks/>
            <a:stCxn id="8" idx="2"/>
            <a:endCxn id="20" idx="3"/>
          </p:cNvCxnSpPr>
          <p:nvPr/>
        </p:nvCxnSpPr>
        <p:spPr>
          <a:xfrm flipH="1">
            <a:off x="4420717" y="1026610"/>
            <a:ext cx="3555147" cy="1701171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50934BE-9957-404E-A4AB-C7E014F107D3}"/>
              </a:ext>
            </a:extLst>
          </p:cNvPr>
          <p:cNvSpPr/>
          <p:nvPr/>
        </p:nvSpPr>
        <p:spPr>
          <a:xfrm>
            <a:off x="4054957" y="2459414"/>
            <a:ext cx="365760" cy="53673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2F02D8-386E-46B4-B5D2-9416BE885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65</a:t>
            </a:fld>
            <a:endParaRPr lang="it-I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C961A2-008A-4566-BC0D-5677ABE8CEB6}"/>
              </a:ext>
            </a:extLst>
          </p:cNvPr>
          <p:cNvSpPr txBox="1"/>
          <p:nvPr/>
        </p:nvSpPr>
        <p:spPr>
          <a:xfrm>
            <a:off x="6523383" y="2090082"/>
            <a:ext cx="5260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would</a:t>
            </a:r>
            <a:r>
              <a:rPr lang="it-IT" dirty="0"/>
              <a:t> permute </a:t>
            </a:r>
            <a:r>
              <a:rPr lang="it-IT" dirty="0" err="1"/>
              <a:t>length</a:t>
            </a:r>
            <a:r>
              <a:rPr lang="it-IT" dirty="0"/>
              <a:t> (cm) </a:t>
            </a:r>
          </a:p>
        </p:txBody>
      </p:sp>
      <p:sp>
        <p:nvSpPr>
          <p:cNvPr id="18" name="Smiley Face 17">
            <a:extLst>
              <a:ext uri="{FF2B5EF4-FFF2-40B4-BE49-F238E27FC236}">
                <a16:creationId xmlns:a16="http://schemas.microsoft.com/office/drawing/2014/main" id="{D3D43685-0DD4-4145-AA85-959E9B965B71}"/>
              </a:ext>
            </a:extLst>
          </p:cNvPr>
          <p:cNvSpPr/>
          <p:nvPr/>
        </p:nvSpPr>
        <p:spPr>
          <a:xfrm>
            <a:off x="3942565" y="4886622"/>
            <a:ext cx="345831" cy="369331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63B9D0-003B-42B8-A9C7-9D2E284D8CC4}"/>
              </a:ext>
            </a:extLst>
          </p:cNvPr>
          <p:cNvSpPr txBox="1"/>
          <p:nvPr/>
        </p:nvSpPr>
        <p:spPr>
          <a:xfrm>
            <a:off x="512570" y="4844195"/>
            <a:ext cx="3602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AIC=1603.1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lower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</a:t>
            </a:r>
            <a:r>
              <a:rPr lang="it-IT" dirty="0" err="1"/>
              <a:t>previous</a:t>
            </a:r>
            <a:endParaRPr lang="it-IT" b="1" u="sng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C0F478-6854-47AD-AECE-2F6C0535DEDA}"/>
              </a:ext>
            </a:extLst>
          </p:cNvPr>
          <p:cNvSpPr txBox="1"/>
          <p:nvPr/>
        </p:nvSpPr>
        <p:spPr>
          <a:xfrm>
            <a:off x="6646439" y="4946720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5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0.05%</a:t>
            </a:r>
          </a:p>
        </p:txBody>
      </p:sp>
      <p:sp>
        <p:nvSpPr>
          <p:cNvPr id="22" name="Smiley Face 21">
            <a:extLst>
              <a:ext uri="{FF2B5EF4-FFF2-40B4-BE49-F238E27FC236}">
                <a16:creationId xmlns:a16="http://schemas.microsoft.com/office/drawing/2014/main" id="{BD230CEE-52AC-49BC-B0D2-8613E7F56CD4}"/>
              </a:ext>
            </a:extLst>
          </p:cNvPr>
          <p:cNvSpPr/>
          <p:nvPr/>
        </p:nvSpPr>
        <p:spPr>
          <a:xfrm>
            <a:off x="6300607" y="5180169"/>
            <a:ext cx="345831" cy="369331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DC2F8A3-50A8-489F-AD30-9DFA1052D4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8290" y="2396293"/>
            <a:ext cx="5760000" cy="2584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82913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2317704-4552-4046-B93D-B2946B825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085" y="750448"/>
            <a:ext cx="3682047" cy="249735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1A6708A-7E39-4625-851A-80F5E6F190D8}"/>
              </a:ext>
            </a:extLst>
          </p:cNvPr>
          <p:cNvSpPr/>
          <p:nvPr/>
        </p:nvSpPr>
        <p:spPr>
          <a:xfrm>
            <a:off x="171555" y="151669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Box2: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buds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2F02D8-386E-46B4-B5D2-9416BE885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Chart, box and whisker chart&#10;&#10;Description automatically generated">
            <a:extLst>
              <a:ext uri="{FF2B5EF4-FFF2-40B4-BE49-F238E27FC236}">
                <a16:creationId xmlns:a16="http://schemas.microsoft.com/office/drawing/2014/main" id="{FFA263F4-15AF-47DC-BD74-3E11E8072C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484" y="202483"/>
            <a:ext cx="4376784" cy="328258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3482576B-DA19-46A2-B9BB-F6A0910788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517" y="3348146"/>
            <a:ext cx="4497772" cy="33733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3C136D22-6950-4B25-A82C-CD8DDB27D1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161" y="3247800"/>
            <a:ext cx="4497772" cy="337332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Arrow: Down 15">
            <a:extLst>
              <a:ext uri="{FF2B5EF4-FFF2-40B4-BE49-F238E27FC236}">
                <a16:creationId xmlns:a16="http://schemas.microsoft.com/office/drawing/2014/main" id="{94807F30-5392-4109-A6B9-97605D246971}"/>
              </a:ext>
            </a:extLst>
          </p:cNvPr>
          <p:cNvSpPr/>
          <p:nvPr/>
        </p:nvSpPr>
        <p:spPr>
          <a:xfrm>
            <a:off x="3526260" y="2794958"/>
            <a:ext cx="263612" cy="553188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B72D9C7C-0D9E-4B54-BAAF-4AA175DC2702}"/>
              </a:ext>
            </a:extLst>
          </p:cNvPr>
          <p:cNvSpPr/>
          <p:nvPr/>
        </p:nvSpPr>
        <p:spPr>
          <a:xfrm rot="4744538">
            <a:off x="5813510" y="3870427"/>
            <a:ext cx="263612" cy="553188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Arrow: Down 25">
            <a:extLst>
              <a:ext uri="{FF2B5EF4-FFF2-40B4-BE49-F238E27FC236}">
                <a16:creationId xmlns:a16="http://schemas.microsoft.com/office/drawing/2014/main" id="{7BE8717A-1F47-4474-B0EA-9F732AFFDB26}"/>
              </a:ext>
            </a:extLst>
          </p:cNvPr>
          <p:cNvSpPr/>
          <p:nvPr/>
        </p:nvSpPr>
        <p:spPr>
          <a:xfrm rot="17042971">
            <a:off x="928436" y="3208477"/>
            <a:ext cx="263612" cy="553188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84B000E-BB1A-453F-823B-A53794C52E4D}"/>
              </a:ext>
            </a:extLst>
          </p:cNvPr>
          <p:cNvCxnSpPr/>
          <p:nvPr/>
        </p:nvCxnSpPr>
        <p:spPr>
          <a:xfrm>
            <a:off x="2409646" y="3434870"/>
            <a:ext cx="0" cy="292148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8E0C9B05-7D19-40B6-B531-368EC9E56B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DFD5EC4-7AF4-4A0A-922D-659369674862}"/>
              </a:ext>
            </a:extLst>
          </p:cNvPr>
          <p:cNvSpPr/>
          <p:nvPr/>
        </p:nvSpPr>
        <p:spPr>
          <a:xfrm>
            <a:off x="9654900" y="487050"/>
            <a:ext cx="667659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340380736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1A6708A-7E39-4625-851A-80F5E6F190D8}"/>
              </a:ext>
            </a:extLst>
          </p:cNvPr>
          <p:cNvSpPr/>
          <p:nvPr/>
        </p:nvSpPr>
        <p:spPr>
          <a:xfrm>
            <a:off x="171555" y="151669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Box2: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buds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2F02D8-386E-46B4-B5D2-9416BE885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3DC773-8AF6-46B3-BF1D-3F18783CDDF9}"/>
              </a:ext>
            </a:extLst>
          </p:cNvPr>
          <p:cNvSpPr txBox="1"/>
          <p:nvPr/>
        </p:nvSpPr>
        <p:spPr>
          <a:xfrm>
            <a:off x="2313166" y="304069"/>
            <a:ext cx="3602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shoot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rank+distance</a:t>
            </a:r>
            <a:endParaRPr lang="it-IT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4D1C95-B6F3-4CFB-A631-9E5C7546734F}"/>
              </a:ext>
            </a:extLst>
          </p:cNvPr>
          <p:cNvSpPr txBox="1"/>
          <p:nvPr/>
        </p:nvSpPr>
        <p:spPr>
          <a:xfrm>
            <a:off x="171555" y="869640"/>
            <a:ext cx="848264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 err="1"/>
              <a:t>because</a:t>
            </a:r>
            <a:r>
              <a:rPr lang="it-IT" sz="1600" dirty="0"/>
              <a:t> </a:t>
            </a:r>
            <a:r>
              <a:rPr lang="it-IT" sz="1600" dirty="0" err="1"/>
              <a:t>it</a:t>
            </a:r>
            <a:r>
              <a:rPr lang="it-IT" sz="1600" dirty="0"/>
              <a:t> </a:t>
            </a:r>
            <a:r>
              <a:rPr lang="it-IT" sz="1600" dirty="0" err="1"/>
              <a:t>seems</a:t>
            </a:r>
            <a:r>
              <a:rPr lang="it-IT" sz="1600" dirty="0"/>
              <a:t> </a:t>
            </a:r>
            <a:r>
              <a:rPr lang="it-IT" sz="1600" dirty="0" err="1"/>
              <a:t>that</a:t>
            </a:r>
            <a:r>
              <a:rPr lang="it-IT" sz="1600" dirty="0"/>
              <a:t> &lt;rank5 </a:t>
            </a:r>
            <a:r>
              <a:rPr lang="it-IT" sz="1600" dirty="0" err="1"/>
              <a:t>there</a:t>
            </a:r>
            <a:r>
              <a:rPr lang="it-IT" sz="1600" dirty="0"/>
              <a:t> are </a:t>
            </a:r>
            <a:r>
              <a:rPr lang="it-IT" sz="1600" dirty="0" err="1"/>
              <a:t>not</a:t>
            </a:r>
            <a:r>
              <a:rPr lang="it-IT" sz="1600" dirty="0"/>
              <a:t> </a:t>
            </a:r>
            <a:r>
              <a:rPr lang="it-IT" sz="1600" dirty="0" err="1"/>
              <a:t>m+v</a:t>
            </a:r>
            <a:r>
              <a:rPr lang="it-IT" sz="1600" dirty="0"/>
              <a:t> and after </a:t>
            </a:r>
            <a:r>
              <a:rPr lang="it-IT" sz="1600" dirty="0" err="1"/>
              <a:t>they</a:t>
            </a:r>
            <a:r>
              <a:rPr lang="it-IT" sz="1600" dirty="0"/>
              <a:t> start i make the </a:t>
            </a:r>
            <a:r>
              <a:rPr lang="it-IT" sz="1600" dirty="0" err="1"/>
              <a:t>analysis</a:t>
            </a:r>
            <a:r>
              <a:rPr lang="it-IT" sz="1600" dirty="0"/>
              <a:t> &lt;5 and &gt;5: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7F410EA-C891-48DC-90F2-E6D5B8139FA6}"/>
              </a:ext>
            </a:extLst>
          </p:cNvPr>
          <p:cNvSpPr txBox="1"/>
          <p:nvPr/>
        </p:nvSpPr>
        <p:spPr>
          <a:xfrm>
            <a:off x="171555" y="1092950"/>
            <a:ext cx="15975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Rank &lt;5=0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Rank &gt;5=1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487A6B-A70E-4DE8-8E72-F42794C34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999" y="1739281"/>
            <a:ext cx="4128402" cy="276759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8444606-B208-4DB1-A4D5-F239E2B28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829" y="3537298"/>
            <a:ext cx="5373395" cy="316046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8" name="Picture 27" descr="Chart, box and whisker chart&#10;&#10;Description automatically generated">
            <a:extLst>
              <a:ext uri="{FF2B5EF4-FFF2-40B4-BE49-F238E27FC236}">
                <a16:creationId xmlns:a16="http://schemas.microsoft.com/office/drawing/2014/main" id="{BA281D2D-2DAF-47A7-BAB4-4E6F0379BA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656" y="1935520"/>
            <a:ext cx="5654345" cy="424075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805A798-8D6F-4975-85A1-F1711A770B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F52BEC22-8905-4834-A57C-9A7A3C990697}"/>
              </a:ext>
            </a:extLst>
          </p:cNvPr>
          <p:cNvSpPr/>
          <p:nvPr/>
        </p:nvSpPr>
        <p:spPr>
          <a:xfrm>
            <a:off x="9654900" y="487050"/>
            <a:ext cx="667659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36911103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492484"/>
            <a:ext cx="8705325" cy="3827803"/>
            <a:chOff x="-300880" y="396762"/>
            <a:chExt cx="8705325" cy="382780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396762"/>
              <a:ext cx="7269613" cy="3827803"/>
              <a:chOff x="-134508" y="-509356"/>
              <a:chExt cx="7269613" cy="3827803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078E6A0-3FDB-4058-8082-96C625B09A03}"/>
                  </a:ext>
                </a:extLst>
              </p:cNvPr>
              <p:cNvSpPr txBox="1"/>
              <p:nvPr/>
            </p:nvSpPr>
            <p:spPr>
              <a:xfrm>
                <a:off x="6063819" y="183225"/>
                <a:ext cx="5508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YES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FF4FA35-A9A4-41A1-87F2-B77B754F38F6}"/>
                  </a:ext>
                </a:extLst>
              </p:cNvPr>
              <p:cNvSpPr txBox="1"/>
              <p:nvPr/>
            </p:nvSpPr>
            <p:spPr>
              <a:xfrm>
                <a:off x="2142732" y="-509356"/>
                <a:ext cx="51969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NO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Box2: </a:t>
                </a:r>
                <a:r>
                  <a:rPr lang="it-IT" sz="1500" dirty="0" err="1"/>
                  <a:t>Existence</a:t>
                </a:r>
                <a:r>
                  <a:rPr lang="it-IT" sz="1500" dirty="0"/>
                  <a:t> of B (0,1)?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Box4: do </a:t>
                </a:r>
                <a:r>
                  <a:rPr lang="it-IT" sz="1500" dirty="0" err="1"/>
                  <a:t>you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burst</a:t>
                </a:r>
                <a:r>
                  <a:rPr lang="it-IT" sz="1500" dirty="0"/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it-IT" sz="1500" dirty="0"/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Box2: </a:t>
              </a:r>
              <a:r>
                <a:rPr lang="it-IT" sz="1500" dirty="0" err="1"/>
                <a:t>how</a:t>
              </a:r>
              <a:r>
                <a:rPr lang="it-IT" sz="1500" dirty="0"/>
                <a:t> </a:t>
              </a:r>
              <a:r>
                <a:rPr lang="it-IT" sz="1500" dirty="0" err="1"/>
                <a:t>many</a:t>
              </a:r>
              <a:r>
                <a:rPr lang="it-IT" sz="1500" dirty="0"/>
                <a:t> V and M </a:t>
              </a:r>
              <a:r>
                <a:rPr lang="it-IT" sz="1500" dirty="0" err="1"/>
                <a:t>buds</a:t>
              </a:r>
              <a:r>
                <a:rPr lang="it-IT" sz="1500" dirty="0"/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</a:t>
            </a:r>
            <a:r>
              <a:rPr lang="it-IT" sz="1500" dirty="0" err="1">
                <a:solidFill>
                  <a:schemeClr val="bg2"/>
                </a:solidFill>
              </a:rPr>
              <a:t>sylleptic</a:t>
            </a:r>
            <a:r>
              <a:rPr lang="it-IT" sz="1500" dirty="0">
                <a:solidFill>
                  <a:schemeClr val="bg2"/>
                </a:solidFill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Box1.0: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A2BB5A-8131-4857-B3B9-D6C91AAF1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68</a:t>
            </a:fld>
            <a:endParaRPr lang="it-IT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1C3DB0-5A43-494C-A530-4036ADD043C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4" name="Picture 43" descr="Chart, histogram&#10;&#10;Description automatically generated">
            <a:extLst>
              <a:ext uri="{FF2B5EF4-FFF2-40B4-BE49-F238E27FC236}">
                <a16:creationId xmlns:a16="http://schemas.microsoft.com/office/drawing/2014/main" id="{CC7EE478-D806-4261-AE1D-D0F9BCDB67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Flowchart: Collate 44">
            <a:extLst>
              <a:ext uri="{FF2B5EF4-FFF2-40B4-BE49-F238E27FC236}">
                <a16:creationId xmlns:a16="http://schemas.microsoft.com/office/drawing/2014/main" id="{160CB21E-7DF7-460F-8F8C-F8AF38250A01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" name="Picture 39" descr="Chart&#10;&#10;Description automatically generated">
            <a:extLst>
              <a:ext uri="{FF2B5EF4-FFF2-40B4-BE49-F238E27FC236}">
                <a16:creationId xmlns:a16="http://schemas.microsoft.com/office/drawing/2014/main" id="{4EA72E34-E754-47A0-A3A2-06E211EC79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6F69B023-EF62-4368-B0C6-84641C65AF36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A02131C-9023-45B4-B7B7-7FC9BA121647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6C8166D-80F1-422D-8C97-20A95872216C}"/>
              </a:ext>
            </a:extLst>
          </p:cNvPr>
          <p:cNvSpPr txBox="1"/>
          <p:nvPr/>
        </p:nvSpPr>
        <p:spPr>
          <a:xfrm>
            <a:off x="9943380" y="3541781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53D20FC-E91E-4025-9916-56FDB5513CE3}"/>
              </a:ext>
            </a:extLst>
          </p:cNvPr>
          <p:cNvSpPr txBox="1"/>
          <p:nvPr/>
        </p:nvSpPr>
        <p:spPr>
          <a:xfrm>
            <a:off x="5575602" y="4234666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9" name="Picture 48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B79CDD00-3DB8-4650-8348-424C0A1A05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262" y="3159828"/>
            <a:ext cx="1360168" cy="1020126"/>
          </a:xfrm>
          <a:prstGeom prst="rect">
            <a:avLst/>
          </a:prstGeom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6DB26076-1CCB-4208-8541-BE5FDD313754}"/>
              </a:ext>
            </a:extLst>
          </p:cNvPr>
          <p:cNvSpPr/>
          <p:nvPr/>
        </p:nvSpPr>
        <p:spPr>
          <a:xfrm rot="2309922">
            <a:off x="10216271" y="3755652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Flowchart: Collate 50">
            <a:extLst>
              <a:ext uri="{FF2B5EF4-FFF2-40B4-BE49-F238E27FC236}">
                <a16:creationId xmlns:a16="http://schemas.microsoft.com/office/drawing/2014/main" id="{2881855C-8535-427C-9008-A90A36C3B619}"/>
              </a:ext>
            </a:extLst>
          </p:cNvPr>
          <p:cNvSpPr/>
          <p:nvPr/>
        </p:nvSpPr>
        <p:spPr>
          <a:xfrm rot="21115515">
            <a:off x="6716543" y="452806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2" name="Picture 51" descr="Chart, histogram&#10;&#10;Description automatically generated">
            <a:extLst>
              <a:ext uri="{FF2B5EF4-FFF2-40B4-BE49-F238E27FC236}">
                <a16:creationId xmlns:a16="http://schemas.microsoft.com/office/drawing/2014/main" id="{B931E641-C0EC-4386-8E76-3FFE94DD9C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461458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EF8E33F9-89AA-429E-8462-D1D9FE00D95F}"/>
              </a:ext>
            </a:extLst>
          </p:cNvPr>
          <p:cNvSpPr/>
          <p:nvPr/>
        </p:nvSpPr>
        <p:spPr>
          <a:xfrm rot="5025691">
            <a:off x="9820803" y="4556121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7735D54-1F3E-4D2D-B26A-BD80FEB5E289}"/>
              </a:ext>
            </a:extLst>
          </p:cNvPr>
          <p:cNvSpPr txBox="1"/>
          <p:nvPr/>
        </p:nvSpPr>
        <p:spPr>
          <a:xfrm>
            <a:off x="9439669" y="4585088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080522D-E3FE-4D18-A940-90959B36AF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105" y="543971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9794E3F5-E13F-485B-AE7D-1AA45BAB880D}"/>
              </a:ext>
            </a:extLst>
          </p:cNvPr>
          <p:cNvSpPr/>
          <p:nvPr/>
        </p:nvSpPr>
        <p:spPr>
          <a:xfrm rot="3293079">
            <a:off x="8187416" y="5172961"/>
            <a:ext cx="160261" cy="61539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4640550-1E92-49B6-B8F5-DA9A6CC25E05}"/>
              </a:ext>
            </a:extLst>
          </p:cNvPr>
          <p:cNvSpPr txBox="1"/>
          <p:nvPr/>
        </p:nvSpPr>
        <p:spPr>
          <a:xfrm>
            <a:off x="7329970" y="5181787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ifM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:~M</a:t>
            </a:r>
          </a:p>
        </p:txBody>
      </p:sp>
      <p:pic>
        <p:nvPicPr>
          <p:cNvPr id="61" name="Picture 60" descr="Chart, box and whisker chart&#10;&#10;Description automatically generated">
            <a:extLst>
              <a:ext uri="{FF2B5EF4-FFF2-40B4-BE49-F238E27FC236}">
                <a16:creationId xmlns:a16="http://schemas.microsoft.com/office/drawing/2014/main" id="{85D644CC-8A33-40EF-A8B5-5A8221805B3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41" y="39380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F51202B6-186E-4EF9-A69D-6F81D9FEFA48}"/>
              </a:ext>
            </a:extLst>
          </p:cNvPr>
          <p:cNvSpPr txBox="1"/>
          <p:nvPr/>
        </p:nvSpPr>
        <p:spPr>
          <a:xfrm>
            <a:off x="1810661" y="1636878"/>
            <a:ext cx="1158645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&lt; or &gt;5</a:t>
            </a:r>
          </a:p>
        </p:txBody>
      </p:sp>
      <p:sp>
        <p:nvSpPr>
          <p:cNvPr id="63" name="Flowchart: Collate 62">
            <a:extLst>
              <a:ext uri="{FF2B5EF4-FFF2-40B4-BE49-F238E27FC236}">
                <a16:creationId xmlns:a16="http://schemas.microsoft.com/office/drawing/2014/main" id="{35E80929-49E0-429F-8D65-8E32F3408E8D}"/>
              </a:ext>
            </a:extLst>
          </p:cNvPr>
          <p:cNvSpPr/>
          <p:nvPr/>
        </p:nvSpPr>
        <p:spPr>
          <a:xfrm rot="8833047">
            <a:off x="1558736" y="1616907"/>
            <a:ext cx="326536" cy="64162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588785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4FD4B95C-11D0-44F9-BA09-59B0430091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A17BE653-35EB-4115-BB92-07133FC6B00E}"/>
              </a:ext>
            </a:extLst>
          </p:cNvPr>
          <p:cNvSpPr/>
          <p:nvPr/>
        </p:nvSpPr>
        <p:spPr>
          <a:xfrm>
            <a:off x="9648370" y="677512"/>
            <a:ext cx="667659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07B0D3-B5C7-4B39-94C7-30F5DE035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978" y="726574"/>
            <a:ext cx="5760000" cy="439803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2275FB0-7831-4D44-804D-7EC81D3AC662}"/>
              </a:ext>
            </a:extLst>
          </p:cNvPr>
          <p:cNvSpPr/>
          <p:nvPr/>
        </p:nvSpPr>
        <p:spPr>
          <a:xfrm>
            <a:off x="267944" y="151669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B58FBF-A850-43EA-BEAB-CCDE8D5E088B}"/>
              </a:ext>
            </a:extLst>
          </p:cNvPr>
          <p:cNvSpPr txBox="1"/>
          <p:nvPr/>
        </p:nvSpPr>
        <p:spPr>
          <a:xfrm>
            <a:off x="2927125" y="232790"/>
            <a:ext cx="61817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~</a:t>
            </a:r>
            <a:r>
              <a:rPr lang="it-IT" sz="2000" dirty="0" err="1"/>
              <a:t>shoot</a:t>
            </a:r>
            <a:r>
              <a:rPr lang="it-IT" sz="2000" dirty="0"/>
              <a:t> </a:t>
            </a:r>
            <a:r>
              <a:rPr lang="it-IT" sz="2000" dirty="0" err="1"/>
              <a:t>length</a:t>
            </a:r>
            <a:r>
              <a:rPr lang="it-IT" sz="2000" dirty="0"/>
              <a:t>(cm)+</a:t>
            </a:r>
            <a:r>
              <a:rPr lang="it-IT" sz="2000" dirty="0" err="1"/>
              <a:t>rank</a:t>
            </a:r>
            <a:r>
              <a:rPr lang="it-IT" sz="2000" dirty="0"/>
              <a:t> </a:t>
            </a:r>
            <a:r>
              <a:rPr lang="it-IT" sz="2000" dirty="0" err="1"/>
              <a:t>node+distance</a:t>
            </a:r>
            <a:r>
              <a:rPr lang="it-IT" sz="2000" dirty="0"/>
              <a:t> + </a:t>
            </a:r>
            <a:r>
              <a:rPr lang="it-IT" sz="2000" dirty="0" err="1"/>
              <a:t>length</a:t>
            </a:r>
            <a:r>
              <a:rPr lang="it-IT" sz="2000" dirty="0"/>
              <a:t>(</a:t>
            </a:r>
            <a:r>
              <a:rPr lang="it-IT" sz="2000" dirty="0" err="1"/>
              <a:t>node</a:t>
            </a:r>
            <a:r>
              <a:rPr lang="it-IT" sz="2000" dirty="0"/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1C5E01-6F0E-4AF5-B739-AF7C8E15D091}"/>
              </a:ext>
            </a:extLst>
          </p:cNvPr>
          <p:cNvSpPr txBox="1"/>
          <p:nvPr/>
        </p:nvSpPr>
        <p:spPr>
          <a:xfrm>
            <a:off x="6277709" y="889948"/>
            <a:ext cx="3527834" cy="116955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Coef=-0.07</a:t>
            </a:r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(**). Coef=-1</a:t>
            </a:r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 -0.7</a:t>
            </a:r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Coef=0.55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F880A7-4010-4BEC-99FA-0C7F0AF6AF5E}"/>
              </a:ext>
            </a:extLst>
          </p:cNvPr>
          <p:cNvCxnSpPr>
            <a:cxnSpLocks/>
            <a:stCxn id="17" idx="2"/>
            <a:endCxn id="8" idx="3"/>
          </p:cNvCxnSpPr>
          <p:nvPr/>
        </p:nvCxnSpPr>
        <p:spPr>
          <a:xfrm flipH="1">
            <a:off x="4832063" y="2059499"/>
            <a:ext cx="3209563" cy="89165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80B72DB0-CF21-45E6-A522-79FCF0DDA1E7}"/>
              </a:ext>
            </a:extLst>
          </p:cNvPr>
          <p:cNvSpPr/>
          <p:nvPr/>
        </p:nvSpPr>
        <p:spPr>
          <a:xfrm>
            <a:off x="4523559" y="2576422"/>
            <a:ext cx="308504" cy="74946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A025A9-DEF5-47DF-AA1A-6E74466EF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69</a:t>
            </a:fld>
            <a:endParaRPr lang="it-IT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822DD22-9656-420B-AC08-6DEDC5D5700B}"/>
              </a:ext>
            </a:extLst>
          </p:cNvPr>
          <p:cNvSpPr/>
          <p:nvPr/>
        </p:nvSpPr>
        <p:spPr>
          <a:xfrm>
            <a:off x="248343" y="4466492"/>
            <a:ext cx="1275658" cy="26963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D7ECAF-74AD-4555-A581-8F94972C8456}"/>
              </a:ext>
            </a:extLst>
          </p:cNvPr>
          <p:cNvSpPr txBox="1"/>
          <p:nvPr/>
        </p:nvSpPr>
        <p:spPr>
          <a:xfrm>
            <a:off x="394658" y="5371557"/>
            <a:ext cx="5320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AIC=496.57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smallest</a:t>
            </a:r>
            <a:endParaRPr lang="it-IT" b="1" u="sng" dirty="0"/>
          </a:p>
        </p:txBody>
      </p:sp>
      <p:sp>
        <p:nvSpPr>
          <p:cNvPr id="15" name="Smiley Face 14">
            <a:extLst>
              <a:ext uri="{FF2B5EF4-FFF2-40B4-BE49-F238E27FC236}">
                <a16:creationId xmlns:a16="http://schemas.microsoft.com/office/drawing/2014/main" id="{5D37A706-445F-4753-B2A8-A986E6D9E92E}"/>
              </a:ext>
            </a:extLst>
          </p:cNvPr>
          <p:cNvSpPr/>
          <p:nvPr/>
        </p:nvSpPr>
        <p:spPr>
          <a:xfrm>
            <a:off x="2057399" y="5987842"/>
            <a:ext cx="345831" cy="304855"/>
          </a:xfrm>
          <a:prstGeom prst="smileyFac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6BF4CB4-9F94-4B52-A49F-13463D9A5FFB}"/>
              </a:ext>
            </a:extLst>
          </p:cNvPr>
          <p:cNvSpPr txBox="1"/>
          <p:nvPr/>
        </p:nvSpPr>
        <p:spPr>
          <a:xfrm>
            <a:off x="8527031" y="2465378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</a:t>
            </a:r>
            <a:r>
              <a:rPr lang="it-IT" dirty="0" err="1"/>
              <a:t>Distance</a:t>
            </a:r>
            <a:endParaRPr lang="it-IT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5C3982-BF2C-4FDF-8E04-6A16DA94EA9C}"/>
              </a:ext>
            </a:extLst>
          </p:cNvPr>
          <p:cNvSpPr txBox="1"/>
          <p:nvPr/>
        </p:nvSpPr>
        <p:spPr>
          <a:xfrm>
            <a:off x="6843612" y="5325281"/>
            <a:ext cx="498951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19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0.2%</a:t>
            </a:r>
          </a:p>
        </p:txBody>
      </p:sp>
      <p:sp>
        <p:nvSpPr>
          <p:cNvPr id="27" name="Smiley Face 26">
            <a:extLst>
              <a:ext uri="{FF2B5EF4-FFF2-40B4-BE49-F238E27FC236}">
                <a16:creationId xmlns:a16="http://schemas.microsoft.com/office/drawing/2014/main" id="{D088D0DF-093B-4A4C-A13B-5B7F752BBBA7}"/>
              </a:ext>
            </a:extLst>
          </p:cNvPr>
          <p:cNvSpPr/>
          <p:nvPr/>
        </p:nvSpPr>
        <p:spPr>
          <a:xfrm>
            <a:off x="6354684" y="5465271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0B0C1A0-24D9-401B-8A80-ED36D607CBE0}"/>
              </a:ext>
            </a:extLst>
          </p:cNvPr>
          <p:cNvSpPr txBox="1"/>
          <p:nvPr/>
        </p:nvSpPr>
        <p:spPr>
          <a:xfrm>
            <a:off x="687168" y="6517210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</a:t>
            </a: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~0.2% (&lt;1%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keep</a:t>
            </a:r>
            <a:r>
              <a:rPr lang="it-IT" sz="1400" dirty="0"/>
              <a:t> </a:t>
            </a:r>
            <a:r>
              <a:rPr lang="it-IT" sz="1400" dirty="0" err="1"/>
              <a:t>distance</a:t>
            </a:r>
            <a:r>
              <a:rPr lang="it-IT" sz="1400" dirty="0"/>
              <a:t> in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78B3556-067F-403B-A1B5-4ACBCBBF1A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8922" y="2915032"/>
            <a:ext cx="5760000" cy="2235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107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205FA21-B67D-42B6-8D93-2B4659EC63E0}"/>
              </a:ext>
            </a:extLst>
          </p:cNvPr>
          <p:cNvSpPr/>
          <p:nvPr/>
        </p:nvSpPr>
        <p:spPr>
          <a:xfrm>
            <a:off x="3695434" y="194816"/>
            <a:ext cx="4801138" cy="413935"/>
          </a:xfrm>
          <a:prstGeom prst="rect">
            <a:avLst/>
          </a:prstGeom>
          <a:noFill/>
        </p:spPr>
        <p:txBody>
          <a:bodyPr wrap="none" lIns="28932" tIns="14466" rIns="28932" bIns="14466">
            <a:spAutoFit/>
          </a:bodyPr>
          <a:lstStyle/>
          <a:p>
            <a:pPr algn="ctr"/>
            <a:r>
              <a:rPr lang="en-US" sz="2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DATASET_ARCHITECTURE HAZELNUT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ECB843-CE6B-4E06-9407-C064B94FC419}"/>
              </a:ext>
            </a:extLst>
          </p:cNvPr>
          <p:cNvSpPr/>
          <p:nvPr/>
        </p:nvSpPr>
        <p:spPr>
          <a:xfrm>
            <a:off x="1515688" y="563174"/>
            <a:ext cx="1848359" cy="398187"/>
          </a:xfrm>
          <a:prstGeom prst="rect">
            <a:avLst/>
          </a:prstGeom>
          <a:solidFill>
            <a:srgbClr val="C00000"/>
          </a:solidFill>
        </p:spPr>
        <p:txBody>
          <a:bodyPr wrap="square" lIns="51435" tIns="25718" rIns="51435" bIns="25718">
            <a:spAutoFit/>
          </a:bodyPr>
          <a:lstStyle/>
          <a:p>
            <a:r>
              <a:rPr lang="en-US" sz="2250" dirty="0">
                <a:ln w="0"/>
                <a:solidFill>
                  <a:schemeClr val="bg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31770D-CF87-4E75-98A6-6849983DECE7}"/>
              </a:ext>
            </a:extLst>
          </p:cNvPr>
          <p:cNvSpPr txBox="1"/>
          <p:nvPr/>
        </p:nvSpPr>
        <p:spPr>
          <a:xfrm>
            <a:off x="5283769" y="563175"/>
            <a:ext cx="1556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OWN-ROOTED e INNE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67AEED-170C-40BA-B45C-C5B2C5E66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7</a:t>
            </a:fld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534381-D476-4A98-8FCA-64F26259D6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892" y="3930707"/>
            <a:ext cx="5684070" cy="19501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A4985E-9C30-4F56-93FA-D45BB8A82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58" y="977110"/>
            <a:ext cx="6407977" cy="41542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3D0950-E768-49C2-84FB-8A6D8BB799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7048" y="1312984"/>
            <a:ext cx="859524" cy="119640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76FDF9B-A17C-49FF-BA74-923AEA30B1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1562" y="1145906"/>
            <a:ext cx="2737717" cy="201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31009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4C5FB17-146E-4482-8DCD-082A52AC3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44" y="777693"/>
            <a:ext cx="4925158" cy="176121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2275FB0-7831-4D44-804D-7EC81D3AC662}"/>
              </a:ext>
            </a:extLst>
          </p:cNvPr>
          <p:cNvSpPr/>
          <p:nvPr/>
        </p:nvSpPr>
        <p:spPr>
          <a:xfrm>
            <a:off x="267944" y="151669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B58FBF-A850-43EA-BEAB-CCDE8D5E088B}"/>
              </a:ext>
            </a:extLst>
          </p:cNvPr>
          <p:cNvSpPr txBox="1"/>
          <p:nvPr/>
        </p:nvSpPr>
        <p:spPr>
          <a:xfrm>
            <a:off x="2927125" y="232790"/>
            <a:ext cx="61817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~</a:t>
            </a:r>
            <a:r>
              <a:rPr lang="it-IT" sz="2000" dirty="0" err="1"/>
              <a:t>shoot</a:t>
            </a:r>
            <a:r>
              <a:rPr lang="it-IT" sz="2000" dirty="0"/>
              <a:t> </a:t>
            </a:r>
            <a:r>
              <a:rPr lang="it-IT" sz="2000" dirty="0" err="1"/>
              <a:t>length</a:t>
            </a:r>
            <a:r>
              <a:rPr lang="it-IT" sz="2000" dirty="0"/>
              <a:t>(cm)+</a:t>
            </a:r>
            <a:r>
              <a:rPr lang="it-IT" sz="2000" dirty="0" err="1"/>
              <a:t>rank</a:t>
            </a:r>
            <a:r>
              <a:rPr lang="it-IT" sz="2000" dirty="0"/>
              <a:t> </a:t>
            </a:r>
            <a:r>
              <a:rPr lang="it-IT" sz="2000" dirty="0" err="1"/>
              <a:t>node+distance</a:t>
            </a:r>
            <a:r>
              <a:rPr lang="it-IT" sz="2000" dirty="0"/>
              <a:t> + </a:t>
            </a:r>
            <a:r>
              <a:rPr lang="it-IT" sz="2000" dirty="0" err="1"/>
              <a:t>length</a:t>
            </a:r>
            <a:r>
              <a:rPr lang="it-IT" sz="2000" dirty="0"/>
              <a:t>(</a:t>
            </a:r>
            <a:r>
              <a:rPr lang="it-IT" sz="2000" dirty="0" err="1"/>
              <a:t>node</a:t>
            </a:r>
            <a:r>
              <a:rPr lang="it-IT" sz="2000" dirty="0"/>
              <a:t>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A025A9-DEF5-47DF-AA1A-6E74466EF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70</a:t>
            </a:fld>
            <a:endParaRPr lang="it-IT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F2D8DD7-2401-453F-98F1-2375F60C6792}"/>
              </a:ext>
            </a:extLst>
          </p:cNvPr>
          <p:cNvSpPr/>
          <p:nvPr/>
        </p:nvSpPr>
        <p:spPr>
          <a:xfrm>
            <a:off x="2862841" y="1569920"/>
            <a:ext cx="702744" cy="1113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BAD1A05-547F-4A30-9381-A7F5D36DCE6D}"/>
              </a:ext>
            </a:extLst>
          </p:cNvPr>
          <p:cNvSpPr txBox="1"/>
          <p:nvPr/>
        </p:nvSpPr>
        <p:spPr>
          <a:xfrm>
            <a:off x="2598588" y="5892581"/>
            <a:ext cx="8129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length_cm</a:t>
            </a:r>
            <a:r>
              <a:rPr lang="it-IT" dirty="0"/>
              <a:t> and 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nodes</a:t>
            </a:r>
            <a:r>
              <a:rPr lang="it-IT" dirty="0"/>
              <a:t>) are </a:t>
            </a:r>
            <a:r>
              <a:rPr lang="it-IT" dirty="0" err="1"/>
              <a:t>correlated</a:t>
            </a:r>
            <a:r>
              <a:rPr lang="it-IT" dirty="0"/>
              <a:t> i </a:t>
            </a:r>
            <a:r>
              <a:rPr lang="it-IT" dirty="0" err="1"/>
              <a:t>would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removed</a:t>
            </a:r>
            <a:r>
              <a:rPr lang="it-IT" dirty="0"/>
              <a:t> </a:t>
            </a:r>
            <a:r>
              <a:rPr lang="it-IT" dirty="0" err="1"/>
              <a:t>length_node</a:t>
            </a:r>
            <a:r>
              <a:rPr lang="it-IT" dirty="0"/>
              <a:t> from the glm </a:t>
            </a: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C26F2D31-0A61-4056-84D3-59C6F5E5C5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360" y="2049275"/>
            <a:ext cx="5124408" cy="384330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35DF44B-D8DF-457E-8FC2-1F4BA8A1FA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25A9130-65F0-40A0-B422-3E9F0142132B}"/>
              </a:ext>
            </a:extLst>
          </p:cNvPr>
          <p:cNvSpPr/>
          <p:nvPr/>
        </p:nvSpPr>
        <p:spPr>
          <a:xfrm>
            <a:off x="9648370" y="677512"/>
            <a:ext cx="667659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293804218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044B9EE5-53A9-464B-A695-B6FC90991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22B048D7-3E40-4AC4-8B2B-4037995327BD}"/>
              </a:ext>
            </a:extLst>
          </p:cNvPr>
          <p:cNvSpPr/>
          <p:nvPr/>
        </p:nvSpPr>
        <p:spPr>
          <a:xfrm>
            <a:off x="9648370" y="677512"/>
            <a:ext cx="667659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8273C3E-B858-4D8C-A3BD-963DF1428E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5278" y="1934478"/>
            <a:ext cx="5760000" cy="419646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81372A7-0A40-4627-93A7-0807C2B451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006" y="787341"/>
            <a:ext cx="5760000" cy="381396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2275FB0-7831-4D44-804D-7EC81D3AC662}"/>
              </a:ext>
            </a:extLst>
          </p:cNvPr>
          <p:cNvSpPr/>
          <p:nvPr/>
        </p:nvSpPr>
        <p:spPr>
          <a:xfrm>
            <a:off x="267944" y="151669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B58FBF-A850-43EA-BEAB-CCDE8D5E088B}"/>
              </a:ext>
            </a:extLst>
          </p:cNvPr>
          <p:cNvSpPr txBox="1"/>
          <p:nvPr/>
        </p:nvSpPr>
        <p:spPr>
          <a:xfrm>
            <a:off x="2927125" y="232790"/>
            <a:ext cx="61817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~</a:t>
            </a:r>
            <a:r>
              <a:rPr lang="it-IT" sz="2000" dirty="0" err="1"/>
              <a:t>shoot</a:t>
            </a:r>
            <a:r>
              <a:rPr lang="it-IT" sz="2000" dirty="0"/>
              <a:t> </a:t>
            </a:r>
            <a:r>
              <a:rPr lang="it-IT" sz="2000" dirty="0" err="1"/>
              <a:t>length</a:t>
            </a:r>
            <a:r>
              <a:rPr lang="it-IT" sz="2000" dirty="0"/>
              <a:t>(cm)+</a:t>
            </a:r>
            <a:r>
              <a:rPr lang="it-IT" sz="2000" dirty="0" err="1"/>
              <a:t>rank</a:t>
            </a:r>
            <a:r>
              <a:rPr lang="it-IT" sz="2000" dirty="0"/>
              <a:t> </a:t>
            </a:r>
            <a:r>
              <a:rPr lang="it-IT" sz="2000" dirty="0" err="1"/>
              <a:t>node+distance</a:t>
            </a:r>
            <a:r>
              <a:rPr lang="it-IT" sz="2000" dirty="0"/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1C5E01-6F0E-4AF5-B739-AF7C8E15D091}"/>
              </a:ext>
            </a:extLst>
          </p:cNvPr>
          <p:cNvSpPr txBox="1"/>
          <p:nvPr/>
        </p:nvSpPr>
        <p:spPr>
          <a:xfrm>
            <a:off x="6277709" y="889948"/>
            <a:ext cx="3527834" cy="73866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Coef=-0.35</a:t>
            </a:r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F880A7-4010-4BEC-99FA-0C7F0AF6AF5E}"/>
              </a:ext>
            </a:extLst>
          </p:cNvPr>
          <p:cNvCxnSpPr>
            <a:cxnSpLocks/>
            <a:stCxn id="17" idx="2"/>
            <a:endCxn id="8" idx="3"/>
          </p:cNvCxnSpPr>
          <p:nvPr/>
        </p:nvCxnSpPr>
        <p:spPr>
          <a:xfrm flipH="1">
            <a:off x="4386470" y="1628612"/>
            <a:ext cx="3655156" cy="110750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80B72DB0-CF21-45E6-A522-79FCF0DDA1E7}"/>
              </a:ext>
            </a:extLst>
          </p:cNvPr>
          <p:cNvSpPr/>
          <p:nvPr/>
        </p:nvSpPr>
        <p:spPr>
          <a:xfrm>
            <a:off x="4077966" y="2466754"/>
            <a:ext cx="308504" cy="53871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A025A9-DEF5-47DF-AA1A-6E74466EF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71</a:t>
            </a:fld>
            <a:endParaRPr lang="it-IT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822DD22-9656-420B-AC08-6DEDC5D5700B}"/>
              </a:ext>
            </a:extLst>
          </p:cNvPr>
          <p:cNvSpPr/>
          <p:nvPr/>
        </p:nvSpPr>
        <p:spPr>
          <a:xfrm>
            <a:off x="70064" y="4098432"/>
            <a:ext cx="1275658" cy="26963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D7ECAF-74AD-4555-A581-8F94972C8456}"/>
              </a:ext>
            </a:extLst>
          </p:cNvPr>
          <p:cNvSpPr txBox="1"/>
          <p:nvPr/>
        </p:nvSpPr>
        <p:spPr>
          <a:xfrm>
            <a:off x="161223" y="4755748"/>
            <a:ext cx="2618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AIC=517.74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greater</a:t>
            </a:r>
            <a:endParaRPr lang="it-IT" b="1" u="sng" dirty="0"/>
          </a:p>
        </p:txBody>
      </p:sp>
      <p:sp>
        <p:nvSpPr>
          <p:cNvPr id="15" name="Smiley Face 14">
            <a:extLst>
              <a:ext uri="{FF2B5EF4-FFF2-40B4-BE49-F238E27FC236}">
                <a16:creationId xmlns:a16="http://schemas.microsoft.com/office/drawing/2014/main" id="{5D37A706-445F-4753-B2A8-A986E6D9E92E}"/>
              </a:ext>
            </a:extLst>
          </p:cNvPr>
          <p:cNvSpPr/>
          <p:nvPr/>
        </p:nvSpPr>
        <p:spPr>
          <a:xfrm>
            <a:off x="2754209" y="4836564"/>
            <a:ext cx="345831" cy="304855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6BF4CB4-9F94-4B52-A49F-13463D9A5FFB}"/>
              </a:ext>
            </a:extLst>
          </p:cNvPr>
          <p:cNvSpPr txBox="1"/>
          <p:nvPr/>
        </p:nvSpPr>
        <p:spPr>
          <a:xfrm>
            <a:off x="4589780" y="2700103"/>
            <a:ext cx="1320750" cy="3808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1200" dirty="0" err="1"/>
              <a:t>Remove</a:t>
            </a:r>
            <a:r>
              <a:rPr lang="it-IT" dirty="0"/>
              <a:t> </a:t>
            </a:r>
            <a:r>
              <a:rPr lang="it-IT" sz="1200" dirty="0" err="1"/>
              <a:t>distance</a:t>
            </a:r>
            <a:endParaRPr lang="it-IT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3480F2-D546-4698-B026-A214F9849F79}"/>
              </a:ext>
            </a:extLst>
          </p:cNvPr>
          <p:cNvSpPr txBox="1"/>
          <p:nvPr/>
        </p:nvSpPr>
        <p:spPr>
          <a:xfrm>
            <a:off x="2490144" y="5222235"/>
            <a:ext cx="3527834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Coef=-0.4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471D9D7-E4D4-4DD6-B458-6A57884A7DD0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6017978" y="4255697"/>
            <a:ext cx="4822469" cy="122814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19A77E79-20BB-4E40-B8C4-B685EB6221CC}"/>
              </a:ext>
            </a:extLst>
          </p:cNvPr>
          <p:cNvSpPr/>
          <p:nvPr/>
        </p:nvSpPr>
        <p:spPr>
          <a:xfrm>
            <a:off x="10887856" y="3943262"/>
            <a:ext cx="378242" cy="31243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863BC20-8B87-4C09-9383-C0BCAE030E24}"/>
              </a:ext>
            </a:extLst>
          </p:cNvPr>
          <p:cNvSpPr txBox="1"/>
          <p:nvPr/>
        </p:nvSpPr>
        <p:spPr>
          <a:xfrm>
            <a:off x="6125501" y="6142986"/>
            <a:ext cx="5320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AIC=516.61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lower</a:t>
            </a:r>
            <a:endParaRPr lang="it-IT" b="1" u="sng" dirty="0"/>
          </a:p>
        </p:txBody>
      </p:sp>
      <p:sp>
        <p:nvSpPr>
          <p:cNvPr id="30" name="Smiley Face 29">
            <a:extLst>
              <a:ext uri="{FF2B5EF4-FFF2-40B4-BE49-F238E27FC236}">
                <a16:creationId xmlns:a16="http://schemas.microsoft.com/office/drawing/2014/main" id="{3E92B4B9-9783-43E3-9487-6EB781DF1648}"/>
              </a:ext>
            </a:extLst>
          </p:cNvPr>
          <p:cNvSpPr/>
          <p:nvPr/>
        </p:nvSpPr>
        <p:spPr>
          <a:xfrm>
            <a:off x="8534026" y="6191880"/>
            <a:ext cx="345831" cy="304855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5094BB-4139-4F53-B7A9-610053D38C1A}"/>
              </a:ext>
            </a:extLst>
          </p:cNvPr>
          <p:cNvSpPr txBox="1"/>
          <p:nvPr/>
        </p:nvSpPr>
        <p:spPr>
          <a:xfrm>
            <a:off x="10933456" y="3265232"/>
            <a:ext cx="1320750" cy="3808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1200" dirty="0" err="1"/>
              <a:t>Remove</a:t>
            </a:r>
            <a:r>
              <a:rPr lang="it-IT" dirty="0"/>
              <a:t> </a:t>
            </a:r>
            <a:r>
              <a:rPr lang="it-IT" sz="1200" dirty="0" err="1"/>
              <a:t>length</a:t>
            </a:r>
            <a:endParaRPr lang="it-IT" sz="1200" dirty="0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575DFDCA-27E2-416B-BB02-E6D67FA45C64}"/>
              </a:ext>
            </a:extLst>
          </p:cNvPr>
          <p:cNvSpPr/>
          <p:nvPr/>
        </p:nvSpPr>
        <p:spPr>
          <a:xfrm>
            <a:off x="5910530" y="2789208"/>
            <a:ext cx="565032" cy="21626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7214377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AB7AB575-93BD-4D29-84C0-179CEB68A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D3C677A-D4EE-4968-A06D-B22857C8B97E}"/>
              </a:ext>
            </a:extLst>
          </p:cNvPr>
          <p:cNvSpPr/>
          <p:nvPr/>
        </p:nvSpPr>
        <p:spPr>
          <a:xfrm>
            <a:off x="9648370" y="677512"/>
            <a:ext cx="667659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FC0458F-871B-4BB3-9C38-E44AC51564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944" y="4517663"/>
            <a:ext cx="4009011" cy="143360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883079-42D2-4DE8-B08F-BBCCB53033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501" y="697669"/>
            <a:ext cx="5760000" cy="346247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2275FB0-7831-4D44-804D-7EC81D3AC662}"/>
              </a:ext>
            </a:extLst>
          </p:cNvPr>
          <p:cNvSpPr/>
          <p:nvPr/>
        </p:nvSpPr>
        <p:spPr>
          <a:xfrm>
            <a:off x="267944" y="151669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B58FBF-A850-43EA-BEAB-CCDE8D5E088B}"/>
              </a:ext>
            </a:extLst>
          </p:cNvPr>
          <p:cNvSpPr txBox="1"/>
          <p:nvPr/>
        </p:nvSpPr>
        <p:spPr>
          <a:xfrm>
            <a:off x="2927125" y="232790"/>
            <a:ext cx="61817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~</a:t>
            </a:r>
            <a:r>
              <a:rPr lang="it-IT" sz="2000" dirty="0" err="1"/>
              <a:t>rank</a:t>
            </a:r>
            <a:r>
              <a:rPr lang="it-IT" sz="2000" dirty="0"/>
              <a:t> </a:t>
            </a:r>
            <a:r>
              <a:rPr lang="it-IT" sz="2000" dirty="0" err="1"/>
              <a:t>node</a:t>
            </a:r>
            <a:endParaRPr lang="it-IT" sz="2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1C5E01-6F0E-4AF5-B739-AF7C8E15D091}"/>
              </a:ext>
            </a:extLst>
          </p:cNvPr>
          <p:cNvSpPr txBox="1"/>
          <p:nvPr/>
        </p:nvSpPr>
        <p:spPr>
          <a:xfrm>
            <a:off x="6277709" y="889948"/>
            <a:ext cx="3527834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Coef=-0.4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F880A7-4010-4BEC-99FA-0C7F0AF6AF5E}"/>
              </a:ext>
            </a:extLst>
          </p:cNvPr>
          <p:cNvCxnSpPr>
            <a:cxnSpLocks/>
            <a:stCxn id="17" idx="2"/>
            <a:endCxn id="8" idx="3"/>
          </p:cNvCxnSpPr>
          <p:nvPr/>
        </p:nvCxnSpPr>
        <p:spPr>
          <a:xfrm flipH="1">
            <a:off x="4440502" y="1197725"/>
            <a:ext cx="3601124" cy="119610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80B72DB0-CF21-45E6-A522-79FCF0DDA1E7}"/>
              </a:ext>
            </a:extLst>
          </p:cNvPr>
          <p:cNvSpPr/>
          <p:nvPr/>
        </p:nvSpPr>
        <p:spPr>
          <a:xfrm>
            <a:off x="4131998" y="2248837"/>
            <a:ext cx="308504" cy="28998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A025A9-DEF5-47DF-AA1A-6E74466EF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72</a:t>
            </a:fld>
            <a:endParaRPr lang="it-IT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822DD22-9656-420B-AC08-6DEDC5D5700B}"/>
              </a:ext>
            </a:extLst>
          </p:cNvPr>
          <p:cNvSpPr/>
          <p:nvPr/>
        </p:nvSpPr>
        <p:spPr>
          <a:xfrm>
            <a:off x="119888" y="3489066"/>
            <a:ext cx="1275658" cy="26963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D7ECAF-74AD-4555-A581-8F94972C8456}"/>
              </a:ext>
            </a:extLst>
          </p:cNvPr>
          <p:cNvSpPr txBox="1"/>
          <p:nvPr/>
        </p:nvSpPr>
        <p:spPr>
          <a:xfrm>
            <a:off x="234718" y="4148331"/>
            <a:ext cx="2545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AIC=516.22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lower</a:t>
            </a:r>
            <a:endParaRPr lang="it-IT" b="1" u="sng" dirty="0"/>
          </a:p>
        </p:txBody>
      </p:sp>
      <p:sp>
        <p:nvSpPr>
          <p:cNvPr id="15" name="Smiley Face 14">
            <a:extLst>
              <a:ext uri="{FF2B5EF4-FFF2-40B4-BE49-F238E27FC236}">
                <a16:creationId xmlns:a16="http://schemas.microsoft.com/office/drawing/2014/main" id="{5D37A706-445F-4753-B2A8-A986E6D9E92E}"/>
              </a:ext>
            </a:extLst>
          </p:cNvPr>
          <p:cNvSpPr/>
          <p:nvPr/>
        </p:nvSpPr>
        <p:spPr>
          <a:xfrm>
            <a:off x="2656896" y="4180569"/>
            <a:ext cx="345831" cy="304855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92B922-85B8-483F-A0E8-8D23648CF486}"/>
              </a:ext>
            </a:extLst>
          </p:cNvPr>
          <p:cNvSpPr/>
          <p:nvPr/>
        </p:nvSpPr>
        <p:spPr>
          <a:xfrm>
            <a:off x="2325183" y="5150663"/>
            <a:ext cx="663426" cy="80060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F709A7-D6E2-4B62-8403-6D886C605E75}"/>
              </a:ext>
            </a:extLst>
          </p:cNvPr>
          <p:cNvSpPr txBox="1"/>
          <p:nvPr/>
        </p:nvSpPr>
        <p:spPr>
          <a:xfrm>
            <a:off x="257978" y="6033184"/>
            <a:ext cx="5693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WILL CHOSE THIS MODEL EVEN THOUGH THE STEP SUGGEST TO KEEP ALL THE PARAMETERS</a:t>
            </a:r>
          </a:p>
        </p:txBody>
      </p:sp>
      <p:pic>
        <p:nvPicPr>
          <p:cNvPr id="13" name="Picture 12" descr="Histogram&#10;&#10;Description automatically generated">
            <a:extLst>
              <a:ext uri="{FF2B5EF4-FFF2-40B4-BE49-F238E27FC236}">
                <a16:creationId xmlns:a16="http://schemas.microsoft.com/office/drawing/2014/main" id="{67DB98C9-AC8A-4A4D-B9EB-D183E0D4C4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0647" y="1965931"/>
            <a:ext cx="5599369" cy="4199527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AC1780B-0B3E-449F-A33E-621991FA2A92}"/>
              </a:ext>
            </a:extLst>
          </p:cNvPr>
          <p:cNvCxnSpPr/>
          <p:nvPr/>
        </p:nvCxnSpPr>
        <p:spPr>
          <a:xfrm>
            <a:off x="7775277" y="2808018"/>
            <a:ext cx="0" cy="292148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00028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F4E13C-26DC-4FC0-872E-98AB50A1D1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3961"/>
            <a:ext cx="5112037" cy="390994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2275FB0-7831-4D44-804D-7EC81D3AC662}"/>
              </a:ext>
            </a:extLst>
          </p:cNvPr>
          <p:cNvSpPr/>
          <p:nvPr/>
        </p:nvSpPr>
        <p:spPr>
          <a:xfrm>
            <a:off x="267944" y="151669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B58FBF-A850-43EA-BEAB-CCDE8D5E088B}"/>
              </a:ext>
            </a:extLst>
          </p:cNvPr>
          <p:cNvSpPr txBox="1"/>
          <p:nvPr/>
        </p:nvSpPr>
        <p:spPr>
          <a:xfrm>
            <a:off x="2927125" y="232790"/>
            <a:ext cx="61817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~</a:t>
            </a:r>
            <a:r>
              <a:rPr lang="it-IT" sz="2000" dirty="0" err="1"/>
              <a:t>shoot</a:t>
            </a:r>
            <a:r>
              <a:rPr lang="it-IT" sz="2000" dirty="0"/>
              <a:t> </a:t>
            </a:r>
            <a:r>
              <a:rPr lang="it-IT" sz="2000" dirty="0" err="1"/>
              <a:t>length</a:t>
            </a:r>
            <a:r>
              <a:rPr lang="it-IT" sz="2000" dirty="0"/>
              <a:t>(cm)+</a:t>
            </a:r>
            <a:r>
              <a:rPr lang="it-IT" sz="2000" dirty="0" err="1"/>
              <a:t>rank</a:t>
            </a:r>
            <a:r>
              <a:rPr lang="it-IT" sz="2000" dirty="0"/>
              <a:t> </a:t>
            </a:r>
            <a:r>
              <a:rPr lang="it-IT" sz="2000" dirty="0" err="1"/>
              <a:t>node+distance</a:t>
            </a:r>
            <a:r>
              <a:rPr lang="it-IT" sz="2000" dirty="0"/>
              <a:t> + </a:t>
            </a:r>
            <a:r>
              <a:rPr lang="it-IT" sz="2000" dirty="0" err="1"/>
              <a:t>length</a:t>
            </a:r>
            <a:r>
              <a:rPr lang="it-IT" sz="2000" dirty="0"/>
              <a:t>(</a:t>
            </a:r>
            <a:r>
              <a:rPr lang="it-IT" sz="2000" dirty="0" err="1"/>
              <a:t>node</a:t>
            </a:r>
            <a:r>
              <a:rPr lang="it-IT" sz="2000" dirty="0"/>
              <a:t>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F880A7-4010-4BEC-99FA-0C7F0AF6AF5E}"/>
              </a:ext>
            </a:extLst>
          </p:cNvPr>
          <p:cNvCxnSpPr>
            <a:cxnSpLocks/>
            <a:stCxn id="17" idx="2"/>
          </p:cNvCxnSpPr>
          <p:nvPr/>
        </p:nvCxnSpPr>
        <p:spPr>
          <a:xfrm flipH="1">
            <a:off x="4525992" y="1900675"/>
            <a:ext cx="2711428" cy="82450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A025A9-DEF5-47DF-AA1A-6E74466EF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73</a:t>
            </a:fld>
            <a:endParaRPr lang="it-IT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D7ECAF-74AD-4555-A581-8F94972C8456}"/>
              </a:ext>
            </a:extLst>
          </p:cNvPr>
          <p:cNvSpPr txBox="1"/>
          <p:nvPr/>
        </p:nvSpPr>
        <p:spPr>
          <a:xfrm>
            <a:off x="394658" y="5371557"/>
            <a:ext cx="5320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AIC=490.07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smallest</a:t>
            </a:r>
            <a:endParaRPr lang="it-IT" b="1" u="sng" dirty="0"/>
          </a:p>
        </p:txBody>
      </p:sp>
      <p:sp>
        <p:nvSpPr>
          <p:cNvPr id="15" name="Smiley Face 14">
            <a:extLst>
              <a:ext uri="{FF2B5EF4-FFF2-40B4-BE49-F238E27FC236}">
                <a16:creationId xmlns:a16="http://schemas.microsoft.com/office/drawing/2014/main" id="{5D37A706-445F-4753-B2A8-A986E6D9E92E}"/>
              </a:ext>
            </a:extLst>
          </p:cNvPr>
          <p:cNvSpPr/>
          <p:nvPr/>
        </p:nvSpPr>
        <p:spPr>
          <a:xfrm>
            <a:off x="2057399" y="5987842"/>
            <a:ext cx="345831" cy="304855"/>
          </a:xfrm>
          <a:prstGeom prst="smileyFac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72AD0BF-B8E1-4FD9-8EBB-0B619A2BD1A9}"/>
              </a:ext>
            </a:extLst>
          </p:cNvPr>
          <p:cNvSpPr txBox="1"/>
          <p:nvPr/>
        </p:nvSpPr>
        <p:spPr>
          <a:xfrm>
            <a:off x="9982200" y="2304825"/>
            <a:ext cx="15975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Rank &lt;5=0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Rank &gt;5=1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1C5E01-6F0E-4AF5-B739-AF7C8E15D091}"/>
              </a:ext>
            </a:extLst>
          </p:cNvPr>
          <p:cNvSpPr txBox="1"/>
          <p:nvPr/>
        </p:nvSpPr>
        <p:spPr>
          <a:xfrm>
            <a:off x="5366008" y="946568"/>
            <a:ext cx="3742823" cy="954107"/>
          </a:xfrm>
          <a:prstGeom prst="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Coef=-0.07</a:t>
            </a:r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Coef=-3.89</a:t>
            </a:r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- </a:t>
            </a:r>
            <a:r>
              <a:rPr lang="it-IT" sz="1400" dirty="0" err="1"/>
              <a:t>ignificant</a:t>
            </a:r>
            <a:r>
              <a:rPr lang="it-IT" sz="1400" dirty="0"/>
              <a:t>.</a:t>
            </a:r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Coef=0.25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70BBAA-75AA-4739-8905-CA55A3CCEF5A}"/>
              </a:ext>
            </a:extLst>
          </p:cNvPr>
          <p:cNvSpPr/>
          <p:nvPr/>
        </p:nvSpPr>
        <p:spPr>
          <a:xfrm>
            <a:off x="3829562" y="2340632"/>
            <a:ext cx="328370" cy="71311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4" name="Picture 23" descr="Chart&#10;&#10;Description automatically generated">
            <a:extLst>
              <a:ext uri="{FF2B5EF4-FFF2-40B4-BE49-F238E27FC236}">
                <a16:creationId xmlns:a16="http://schemas.microsoft.com/office/drawing/2014/main" id="{5537DE99-9B4A-4010-9268-C3059EB100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7056" y="1982096"/>
            <a:ext cx="3866868" cy="2900151"/>
          </a:xfrm>
          <a:prstGeom prst="rect">
            <a:avLst/>
          </a:prstGeom>
        </p:spPr>
      </p:pic>
      <p:pic>
        <p:nvPicPr>
          <p:cNvPr id="30" name="Picture 29" descr="Chart, scatter chart&#10;&#10;Description automatically generated">
            <a:extLst>
              <a:ext uri="{FF2B5EF4-FFF2-40B4-BE49-F238E27FC236}">
                <a16:creationId xmlns:a16="http://schemas.microsoft.com/office/drawing/2014/main" id="{0C16D518-7C7D-4BEF-BCB0-0AA84BB7B9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4988" y="3059515"/>
            <a:ext cx="3027207" cy="2270405"/>
          </a:xfrm>
          <a:prstGeom prst="rect">
            <a:avLst/>
          </a:prstGeom>
        </p:spPr>
      </p:pic>
      <p:pic>
        <p:nvPicPr>
          <p:cNvPr id="32" name="Picture 31" descr="Chart&#10;&#10;Description automatically generated">
            <a:extLst>
              <a:ext uri="{FF2B5EF4-FFF2-40B4-BE49-F238E27FC236}">
                <a16:creationId xmlns:a16="http://schemas.microsoft.com/office/drawing/2014/main" id="{433E5FD1-B470-476F-8D22-97F372BDA9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826" y="3475227"/>
            <a:ext cx="4404466" cy="3303350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5DDB335-44E3-4A23-B569-DF5AEBD83454}"/>
              </a:ext>
            </a:extLst>
          </p:cNvPr>
          <p:cNvCxnSpPr/>
          <p:nvPr/>
        </p:nvCxnSpPr>
        <p:spPr>
          <a:xfrm flipH="1">
            <a:off x="9108831" y="3475227"/>
            <a:ext cx="2122761" cy="152234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9BB0A6B-6481-41A3-A92B-22E9E5192B88}"/>
              </a:ext>
            </a:extLst>
          </p:cNvPr>
          <p:cNvCxnSpPr>
            <a:cxnSpLocks/>
          </p:cNvCxnSpPr>
          <p:nvPr/>
        </p:nvCxnSpPr>
        <p:spPr>
          <a:xfrm flipH="1" flipV="1">
            <a:off x="9221522" y="3457665"/>
            <a:ext cx="1838090" cy="147410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993D6F88-0B96-4D2D-A016-F2306BD918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BE16359B-EE9E-42D2-9C06-A89AA0E7D069}"/>
              </a:ext>
            </a:extLst>
          </p:cNvPr>
          <p:cNvSpPr/>
          <p:nvPr/>
        </p:nvSpPr>
        <p:spPr>
          <a:xfrm>
            <a:off x="9648370" y="677512"/>
            <a:ext cx="667659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180665646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83E1B6-895A-41EF-BBAA-5FB22E72C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1278"/>
            <a:ext cx="5760000" cy="420046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2275FB0-7831-4D44-804D-7EC81D3AC662}"/>
              </a:ext>
            </a:extLst>
          </p:cNvPr>
          <p:cNvSpPr/>
          <p:nvPr/>
        </p:nvSpPr>
        <p:spPr>
          <a:xfrm>
            <a:off x="267944" y="151669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B58FBF-A850-43EA-BEAB-CCDE8D5E088B}"/>
              </a:ext>
            </a:extLst>
          </p:cNvPr>
          <p:cNvSpPr txBox="1"/>
          <p:nvPr/>
        </p:nvSpPr>
        <p:spPr>
          <a:xfrm>
            <a:off x="2927125" y="232790"/>
            <a:ext cx="61817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~</a:t>
            </a:r>
            <a:r>
              <a:rPr lang="it-IT" sz="2000" dirty="0" err="1"/>
              <a:t>shoot</a:t>
            </a:r>
            <a:r>
              <a:rPr lang="it-IT" sz="2000" dirty="0"/>
              <a:t> </a:t>
            </a:r>
            <a:r>
              <a:rPr lang="it-IT" sz="2000" dirty="0" err="1"/>
              <a:t>length</a:t>
            </a:r>
            <a:r>
              <a:rPr lang="it-IT" sz="2000" dirty="0"/>
              <a:t>(cm)+</a:t>
            </a:r>
            <a:r>
              <a:rPr lang="it-IT" sz="2000" dirty="0" err="1"/>
              <a:t>rank</a:t>
            </a:r>
            <a:r>
              <a:rPr lang="it-IT" sz="2000" dirty="0"/>
              <a:t> </a:t>
            </a:r>
            <a:r>
              <a:rPr lang="it-IT" sz="2000" dirty="0" err="1"/>
              <a:t>node</a:t>
            </a:r>
            <a:endParaRPr lang="it-IT" sz="2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F880A7-4010-4BEC-99FA-0C7F0AF6AF5E}"/>
              </a:ext>
            </a:extLst>
          </p:cNvPr>
          <p:cNvCxnSpPr>
            <a:cxnSpLocks/>
            <a:stCxn id="17" idx="2"/>
          </p:cNvCxnSpPr>
          <p:nvPr/>
        </p:nvCxnSpPr>
        <p:spPr>
          <a:xfrm flipH="1">
            <a:off x="4854362" y="1469788"/>
            <a:ext cx="2383058" cy="138499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A025A9-DEF5-47DF-AA1A-6E74466EF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74</a:t>
            </a:fld>
            <a:endParaRPr lang="it-IT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D7ECAF-74AD-4555-A581-8F94972C8456}"/>
              </a:ext>
            </a:extLst>
          </p:cNvPr>
          <p:cNvSpPr txBox="1"/>
          <p:nvPr/>
        </p:nvSpPr>
        <p:spPr>
          <a:xfrm>
            <a:off x="394658" y="5371557"/>
            <a:ext cx="5320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AIC=500.21</a:t>
            </a:r>
          </a:p>
        </p:txBody>
      </p:sp>
      <p:sp>
        <p:nvSpPr>
          <p:cNvPr id="15" name="Smiley Face 14">
            <a:extLst>
              <a:ext uri="{FF2B5EF4-FFF2-40B4-BE49-F238E27FC236}">
                <a16:creationId xmlns:a16="http://schemas.microsoft.com/office/drawing/2014/main" id="{5D37A706-445F-4753-B2A8-A986E6D9E92E}"/>
              </a:ext>
            </a:extLst>
          </p:cNvPr>
          <p:cNvSpPr/>
          <p:nvPr/>
        </p:nvSpPr>
        <p:spPr>
          <a:xfrm>
            <a:off x="1729595" y="5403795"/>
            <a:ext cx="345831" cy="304855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72AD0BF-B8E1-4FD9-8EBB-0B619A2BD1A9}"/>
              </a:ext>
            </a:extLst>
          </p:cNvPr>
          <p:cNvSpPr txBox="1"/>
          <p:nvPr/>
        </p:nvSpPr>
        <p:spPr>
          <a:xfrm>
            <a:off x="9982200" y="2304825"/>
            <a:ext cx="15975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Rank &lt;5=0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Rank &gt;5=1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1C5E01-6F0E-4AF5-B739-AF7C8E15D091}"/>
              </a:ext>
            </a:extLst>
          </p:cNvPr>
          <p:cNvSpPr txBox="1"/>
          <p:nvPr/>
        </p:nvSpPr>
        <p:spPr>
          <a:xfrm>
            <a:off x="5366008" y="946568"/>
            <a:ext cx="3742823" cy="523220"/>
          </a:xfrm>
          <a:prstGeom prst="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Coef=-3.89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70BBAA-75AA-4739-8905-CA55A3CCEF5A}"/>
              </a:ext>
            </a:extLst>
          </p:cNvPr>
          <p:cNvSpPr/>
          <p:nvPr/>
        </p:nvSpPr>
        <p:spPr>
          <a:xfrm>
            <a:off x="4444913" y="2725183"/>
            <a:ext cx="328370" cy="43059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B768EB-402C-4EB6-9D54-365694AB157C}"/>
              </a:ext>
            </a:extLst>
          </p:cNvPr>
          <p:cNvSpPr txBox="1"/>
          <p:nvPr/>
        </p:nvSpPr>
        <p:spPr>
          <a:xfrm>
            <a:off x="6918385" y="3496574"/>
            <a:ext cx="2927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Remove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(cm)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15B64B58-08DE-492F-92C3-46795E57B6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1FC854AB-229C-4482-8719-C7DEF7A1C09A}"/>
              </a:ext>
            </a:extLst>
          </p:cNvPr>
          <p:cNvSpPr/>
          <p:nvPr/>
        </p:nvSpPr>
        <p:spPr>
          <a:xfrm>
            <a:off x="9648370" y="677512"/>
            <a:ext cx="667659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30970114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0040762-56FB-4C4D-98B8-9E0ADAD54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371" y="699598"/>
            <a:ext cx="5760000" cy="341357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2275FB0-7831-4D44-804D-7EC81D3AC662}"/>
              </a:ext>
            </a:extLst>
          </p:cNvPr>
          <p:cNvSpPr/>
          <p:nvPr/>
        </p:nvSpPr>
        <p:spPr>
          <a:xfrm>
            <a:off x="267944" y="151669"/>
            <a:ext cx="251211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Box2.0: Existence of B (0,1)?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B58FBF-A850-43EA-BEAB-CCDE8D5E088B}"/>
              </a:ext>
            </a:extLst>
          </p:cNvPr>
          <p:cNvSpPr txBox="1"/>
          <p:nvPr/>
        </p:nvSpPr>
        <p:spPr>
          <a:xfrm>
            <a:off x="2927125" y="232790"/>
            <a:ext cx="61817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~</a:t>
            </a:r>
            <a:r>
              <a:rPr lang="it-IT" sz="2000" dirty="0" err="1"/>
              <a:t>rank</a:t>
            </a:r>
            <a:r>
              <a:rPr lang="it-IT" sz="2000" dirty="0"/>
              <a:t> </a:t>
            </a:r>
            <a:r>
              <a:rPr lang="it-IT" sz="2000" dirty="0" err="1"/>
              <a:t>node</a:t>
            </a:r>
            <a:endParaRPr lang="it-IT" sz="2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F880A7-4010-4BEC-99FA-0C7F0AF6AF5E}"/>
              </a:ext>
            </a:extLst>
          </p:cNvPr>
          <p:cNvCxnSpPr>
            <a:cxnSpLocks/>
            <a:stCxn id="17" idx="2"/>
          </p:cNvCxnSpPr>
          <p:nvPr/>
        </p:nvCxnSpPr>
        <p:spPr>
          <a:xfrm flipH="1">
            <a:off x="4169434" y="1254345"/>
            <a:ext cx="3067986" cy="105048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A025A9-DEF5-47DF-AA1A-6E74466EF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75</a:t>
            </a:fld>
            <a:endParaRPr lang="it-IT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D7ECAF-74AD-4555-A581-8F94972C8456}"/>
              </a:ext>
            </a:extLst>
          </p:cNvPr>
          <p:cNvSpPr txBox="1"/>
          <p:nvPr/>
        </p:nvSpPr>
        <p:spPr>
          <a:xfrm>
            <a:off x="394658" y="5371557"/>
            <a:ext cx="5320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AIC=500.09</a:t>
            </a:r>
          </a:p>
        </p:txBody>
      </p:sp>
      <p:sp>
        <p:nvSpPr>
          <p:cNvPr id="15" name="Smiley Face 14">
            <a:extLst>
              <a:ext uri="{FF2B5EF4-FFF2-40B4-BE49-F238E27FC236}">
                <a16:creationId xmlns:a16="http://schemas.microsoft.com/office/drawing/2014/main" id="{5D37A706-445F-4753-B2A8-A986E6D9E92E}"/>
              </a:ext>
            </a:extLst>
          </p:cNvPr>
          <p:cNvSpPr/>
          <p:nvPr/>
        </p:nvSpPr>
        <p:spPr>
          <a:xfrm>
            <a:off x="1603074" y="5436034"/>
            <a:ext cx="345831" cy="304855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72AD0BF-B8E1-4FD9-8EBB-0B619A2BD1A9}"/>
              </a:ext>
            </a:extLst>
          </p:cNvPr>
          <p:cNvSpPr txBox="1"/>
          <p:nvPr/>
        </p:nvSpPr>
        <p:spPr>
          <a:xfrm>
            <a:off x="9982200" y="2304825"/>
            <a:ext cx="15975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Rank &lt;5=0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Rank &gt;5=1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1C5E01-6F0E-4AF5-B739-AF7C8E15D091}"/>
              </a:ext>
            </a:extLst>
          </p:cNvPr>
          <p:cNvSpPr txBox="1"/>
          <p:nvPr/>
        </p:nvSpPr>
        <p:spPr>
          <a:xfrm>
            <a:off x="5366008" y="946568"/>
            <a:ext cx="3742823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342907" indent="-342907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Coef=-3.51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70BBAA-75AA-4739-8905-CA55A3CCEF5A}"/>
              </a:ext>
            </a:extLst>
          </p:cNvPr>
          <p:cNvSpPr/>
          <p:nvPr/>
        </p:nvSpPr>
        <p:spPr>
          <a:xfrm>
            <a:off x="3777803" y="2247856"/>
            <a:ext cx="328370" cy="19629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9" name="Picture 18" descr="Chart, box and whisker chart&#10;&#10;Description automatically generated">
            <a:extLst>
              <a:ext uri="{FF2B5EF4-FFF2-40B4-BE49-F238E27FC236}">
                <a16:creationId xmlns:a16="http://schemas.microsoft.com/office/drawing/2014/main" id="{9458C612-502C-4290-A135-C0BF77FEC7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4815" y="2406383"/>
            <a:ext cx="5502459" cy="412684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AAF6F1F-56EC-4CD7-91FC-25FD5B3783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69AF3CF9-E813-41CC-B972-3BBD755D4C52}"/>
              </a:ext>
            </a:extLst>
          </p:cNvPr>
          <p:cNvSpPr/>
          <p:nvPr/>
        </p:nvSpPr>
        <p:spPr>
          <a:xfrm>
            <a:off x="9648370" y="677512"/>
            <a:ext cx="667659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93333191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492484"/>
            <a:ext cx="8705325" cy="3827803"/>
            <a:chOff x="-300880" y="396762"/>
            <a:chExt cx="8705325" cy="382780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396762"/>
              <a:ext cx="7269613" cy="3827803"/>
              <a:chOff x="-134508" y="-509356"/>
              <a:chExt cx="7269613" cy="3827803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078E6A0-3FDB-4058-8082-96C625B09A03}"/>
                  </a:ext>
                </a:extLst>
              </p:cNvPr>
              <p:cNvSpPr txBox="1"/>
              <p:nvPr/>
            </p:nvSpPr>
            <p:spPr>
              <a:xfrm>
                <a:off x="6063819" y="183225"/>
                <a:ext cx="5508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YES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FF4FA35-A9A4-41A1-87F2-B77B754F38F6}"/>
                  </a:ext>
                </a:extLst>
              </p:cNvPr>
              <p:cNvSpPr txBox="1"/>
              <p:nvPr/>
            </p:nvSpPr>
            <p:spPr>
              <a:xfrm>
                <a:off x="2142732" y="-509356"/>
                <a:ext cx="51969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NO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Box2: </a:t>
                </a:r>
                <a:r>
                  <a:rPr lang="it-IT" sz="1500" dirty="0" err="1"/>
                  <a:t>Existence</a:t>
                </a:r>
                <a:r>
                  <a:rPr lang="it-IT" sz="1500" dirty="0"/>
                  <a:t> of B (0,1)?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Box4: do </a:t>
                </a:r>
                <a:r>
                  <a:rPr lang="it-IT" sz="1500" dirty="0" err="1"/>
                  <a:t>you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burst</a:t>
                </a:r>
                <a:r>
                  <a:rPr lang="it-IT" sz="1500" dirty="0"/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it-IT" sz="1500" dirty="0"/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Box2: </a:t>
              </a:r>
              <a:r>
                <a:rPr lang="it-IT" sz="1500" dirty="0" err="1"/>
                <a:t>how</a:t>
              </a:r>
              <a:r>
                <a:rPr lang="it-IT" sz="1500" dirty="0"/>
                <a:t> </a:t>
              </a:r>
              <a:r>
                <a:rPr lang="it-IT" sz="1500" dirty="0" err="1"/>
                <a:t>many</a:t>
              </a:r>
              <a:r>
                <a:rPr lang="it-IT" sz="1500" dirty="0"/>
                <a:t> V and M </a:t>
              </a:r>
              <a:r>
                <a:rPr lang="it-IT" sz="1500" dirty="0" err="1"/>
                <a:t>buds</a:t>
              </a:r>
              <a:r>
                <a:rPr lang="it-IT" sz="1500" dirty="0"/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</a:t>
            </a:r>
            <a:r>
              <a:rPr lang="it-IT" sz="1500" dirty="0" err="1">
                <a:solidFill>
                  <a:schemeClr val="bg2"/>
                </a:solidFill>
              </a:rPr>
              <a:t>sylleptic</a:t>
            </a:r>
            <a:r>
              <a:rPr lang="it-IT" sz="1500" dirty="0">
                <a:solidFill>
                  <a:schemeClr val="bg2"/>
                </a:solidFill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Box1.0: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A2BB5A-8131-4857-B3B9-D6C91AAF1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76</a:t>
            </a:fld>
            <a:endParaRPr lang="it-IT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1C3DB0-5A43-494C-A530-4036ADD043C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4" name="Picture 43" descr="Chart, histogram&#10;&#10;Description automatically generated">
            <a:extLst>
              <a:ext uri="{FF2B5EF4-FFF2-40B4-BE49-F238E27FC236}">
                <a16:creationId xmlns:a16="http://schemas.microsoft.com/office/drawing/2014/main" id="{CC7EE478-D806-4261-AE1D-D0F9BCDB67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Flowchart: Collate 44">
            <a:extLst>
              <a:ext uri="{FF2B5EF4-FFF2-40B4-BE49-F238E27FC236}">
                <a16:creationId xmlns:a16="http://schemas.microsoft.com/office/drawing/2014/main" id="{160CB21E-7DF7-460F-8F8C-F8AF38250A01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" name="Picture 39" descr="Chart&#10;&#10;Description automatically generated">
            <a:extLst>
              <a:ext uri="{FF2B5EF4-FFF2-40B4-BE49-F238E27FC236}">
                <a16:creationId xmlns:a16="http://schemas.microsoft.com/office/drawing/2014/main" id="{4EA72E34-E754-47A0-A3A2-06E211EC79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6F69B023-EF62-4368-B0C6-84641C65AF36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A02131C-9023-45B4-B7B7-7FC9BA121647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6C8166D-80F1-422D-8C97-20A95872216C}"/>
              </a:ext>
            </a:extLst>
          </p:cNvPr>
          <p:cNvSpPr txBox="1"/>
          <p:nvPr/>
        </p:nvSpPr>
        <p:spPr>
          <a:xfrm>
            <a:off x="9943380" y="3541781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53D20FC-E91E-4025-9916-56FDB5513CE3}"/>
              </a:ext>
            </a:extLst>
          </p:cNvPr>
          <p:cNvSpPr txBox="1"/>
          <p:nvPr/>
        </p:nvSpPr>
        <p:spPr>
          <a:xfrm>
            <a:off x="5575602" y="4234666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9" name="Picture 48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B79CDD00-3DB8-4650-8348-424C0A1A05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262" y="3159828"/>
            <a:ext cx="1360168" cy="1020126"/>
          </a:xfrm>
          <a:prstGeom prst="rect">
            <a:avLst/>
          </a:prstGeom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6DB26076-1CCB-4208-8541-BE5FDD313754}"/>
              </a:ext>
            </a:extLst>
          </p:cNvPr>
          <p:cNvSpPr/>
          <p:nvPr/>
        </p:nvSpPr>
        <p:spPr>
          <a:xfrm rot="2309922">
            <a:off x="10216271" y="3755652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Flowchart: Collate 50">
            <a:extLst>
              <a:ext uri="{FF2B5EF4-FFF2-40B4-BE49-F238E27FC236}">
                <a16:creationId xmlns:a16="http://schemas.microsoft.com/office/drawing/2014/main" id="{2881855C-8535-427C-9008-A90A36C3B619}"/>
              </a:ext>
            </a:extLst>
          </p:cNvPr>
          <p:cNvSpPr/>
          <p:nvPr/>
        </p:nvSpPr>
        <p:spPr>
          <a:xfrm rot="21115515">
            <a:off x="6716543" y="452806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2" name="Picture 51" descr="Chart, histogram&#10;&#10;Description automatically generated">
            <a:extLst>
              <a:ext uri="{FF2B5EF4-FFF2-40B4-BE49-F238E27FC236}">
                <a16:creationId xmlns:a16="http://schemas.microsoft.com/office/drawing/2014/main" id="{B931E641-C0EC-4386-8E76-3FFE94DD9C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461458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EF8E33F9-89AA-429E-8462-D1D9FE00D95F}"/>
              </a:ext>
            </a:extLst>
          </p:cNvPr>
          <p:cNvSpPr/>
          <p:nvPr/>
        </p:nvSpPr>
        <p:spPr>
          <a:xfrm rot="5025691">
            <a:off x="9820803" y="4556121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7735D54-1F3E-4D2D-B26A-BD80FEB5E289}"/>
              </a:ext>
            </a:extLst>
          </p:cNvPr>
          <p:cNvSpPr txBox="1"/>
          <p:nvPr/>
        </p:nvSpPr>
        <p:spPr>
          <a:xfrm>
            <a:off x="9439669" y="4585088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080522D-E3FE-4D18-A940-90959B36AF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105" y="543971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9794E3F5-E13F-485B-AE7D-1AA45BAB880D}"/>
              </a:ext>
            </a:extLst>
          </p:cNvPr>
          <p:cNvSpPr/>
          <p:nvPr/>
        </p:nvSpPr>
        <p:spPr>
          <a:xfrm rot="3293079">
            <a:off x="8187416" y="5172961"/>
            <a:ext cx="160261" cy="61539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4640550-1E92-49B6-B8F5-DA9A6CC25E05}"/>
              </a:ext>
            </a:extLst>
          </p:cNvPr>
          <p:cNvSpPr txBox="1"/>
          <p:nvPr/>
        </p:nvSpPr>
        <p:spPr>
          <a:xfrm>
            <a:off x="7329970" y="5181787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ifM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:~M</a:t>
            </a:r>
          </a:p>
        </p:txBody>
      </p:sp>
      <p:pic>
        <p:nvPicPr>
          <p:cNvPr id="61" name="Picture 60" descr="Chart, box and whisker chart&#10;&#10;Description automatically generated">
            <a:extLst>
              <a:ext uri="{FF2B5EF4-FFF2-40B4-BE49-F238E27FC236}">
                <a16:creationId xmlns:a16="http://schemas.microsoft.com/office/drawing/2014/main" id="{85D644CC-8A33-40EF-A8B5-5A8221805B3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41" y="39380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F51202B6-186E-4EF9-A69D-6F81D9FEFA48}"/>
              </a:ext>
            </a:extLst>
          </p:cNvPr>
          <p:cNvSpPr txBox="1"/>
          <p:nvPr/>
        </p:nvSpPr>
        <p:spPr>
          <a:xfrm>
            <a:off x="1810661" y="1636878"/>
            <a:ext cx="1158645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&lt; or &gt;5</a:t>
            </a:r>
          </a:p>
        </p:txBody>
      </p:sp>
      <p:sp>
        <p:nvSpPr>
          <p:cNvPr id="63" name="Flowchart: Collate 62">
            <a:extLst>
              <a:ext uri="{FF2B5EF4-FFF2-40B4-BE49-F238E27FC236}">
                <a16:creationId xmlns:a16="http://schemas.microsoft.com/office/drawing/2014/main" id="{35E80929-49E0-429F-8D65-8E32F3408E8D}"/>
              </a:ext>
            </a:extLst>
          </p:cNvPr>
          <p:cNvSpPr/>
          <p:nvPr/>
        </p:nvSpPr>
        <p:spPr>
          <a:xfrm rot="8833047">
            <a:off x="1558736" y="1616907"/>
            <a:ext cx="326536" cy="64162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0" name="Picture 59" descr="Chart, box and whisker chart&#10;&#10;Description automatically generated">
            <a:extLst>
              <a:ext uri="{FF2B5EF4-FFF2-40B4-BE49-F238E27FC236}">
                <a16:creationId xmlns:a16="http://schemas.microsoft.com/office/drawing/2014/main" id="{1E83E284-275E-41F7-A580-3FA6518160F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5" y="2319891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B1748F43-6340-43D6-9BF2-42F42CEB941C}"/>
              </a:ext>
            </a:extLst>
          </p:cNvPr>
          <p:cNvSpPr txBox="1"/>
          <p:nvPr/>
        </p:nvSpPr>
        <p:spPr>
          <a:xfrm>
            <a:off x="1883414" y="2730763"/>
            <a:ext cx="1158645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&lt; or &gt;5</a:t>
            </a:r>
          </a:p>
        </p:txBody>
      </p:sp>
      <p:sp>
        <p:nvSpPr>
          <p:cNvPr id="70" name="Flowchart: Collate 69">
            <a:extLst>
              <a:ext uri="{FF2B5EF4-FFF2-40B4-BE49-F238E27FC236}">
                <a16:creationId xmlns:a16="http://schemas.microsoft.com/office/drawing/2014/main" id="{69B922EB-533D-4FF3-9FA8-2783114F5A4F}"/>
              </a:ext>
            </a:extLst>
          </p:cNvPr>
          <p:cNvSpPr/>
          <p:nvPr/>
        </p:nvSpPr>
        <p:spPr>
          <a:xfrm rot="6479408">
            <a:off x="1785142" y="3242456"/>
            <a:ext cx="211567" cy="245345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038504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9648604-7D72-4955-A74A-44ED195938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5941F6B-2E18-41F7-92B5-C1D68B283269}"/>
              </a:ext>
            </a:extLst>
          </p:cNvPr>
          <p:cNvSpPr/>
          <p:nvPr/>
        </p:nvSpPr>
        <p:spPr>
          <a:xfrm>
            <a:off x="9648370" y="874894"/>
            <a:ext cx="667659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047F56-BA42-42C8-9281-D873BD225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565" y="744830"/>
            <a:ext cx="5760000" cy="42834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096000" y="684473"/>
            <a:ext cx="3511062" cy="95410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nodes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Coef= -0.05;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Coef=0.30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D1857E-7C00-4109-824D-F255D974D80E}"/>
              </a:ext>
            </a:extLst>
          </p:cNvPr>
          <p:cNvSpPr/>
          <p:nvPr/>
        </p:nvSpPr>
        <p:spPr>
          <a:xfrm>
            <a:off x="324565" y="158900"/>
            <a:ext cx="198131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Box3: proportion of V?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  <a:endCxn id="2" idx="3"/>
          </p:cNvCxnSpPr>
          <p:nvPr/>
        </p:nvCxnSpPr>
        <p:spPr>
          <a:xfrm flipH="1">
            <a:off x="5130425" y="1638580"/>
            <a:ext cx="2721106" cy="1309369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B9645FFE-7F2B-484F-99FE-105C21068474}"/>
              </a:ext>
            </a:extLst>
          </p:cNvPr>
          <p:cNvSpPr/>
          <p:nvPr/>
        </p:nvSpPr>
        <p:spPr>
          <a:xfrm>
            <a:off x="4637444" y="2600607"/>
            <a:ext cx="492981" cy="69468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ABA827-FD57-4479-A70E-CADBB6D8A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77</a:t>
            </a:fld>
            <a:endParaRPr lang="it-I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927F64-B26E-470D-B95C-6F0FFE92E66E}"/>
              </a:ext>
            </a:extLst>
          </p:cNvPr>
          <p:cNvSpPr txBox="1"/>
          <p:nvPr/>
        </p:nvSpPr>
        <p:spPr>
          <a:xfrm>
            <a:off x="2245101" y="219257"/>
            <a:ext cx="5438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)+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node+distance</a:t>
            </a:r>
            <a:endParaRPr lang="it-IT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9BE690-CECE-4310-9877-929DE6A35414}"/>
              </a:ext>
            </a:extLst>
          </p:cNvPr>
          <p:cNvSpPr txBox="1"/>
          <p:nvPr/>
        </p:nvSpPr>
        <p:spPr>
          <a:xfrm>
            <a:off x="586154" y="5164015"/>
            <a:ext cx="1334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AIC=845.41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949CB0-D90C-4CF2-BA4B-4139605B9C15}"/>
              </a:ext>
            </a:extLst>
          </p:cNvPr>
          <p:cNvSpPr txBox="1"/>
          <p:nvPr/>
        </p:nvSpPr>
        <p:spPr>
          <a:xfrm>
            <a:off x="6265579" y="3731327"/>
            <a:ext cx="5260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would</a:t>
            </a:r>
            <a:r>
              <a:rPr lang="it-IT" dirty="0"/>
              <a:t> </a:t>
            </a:r>
            <a:r>
              <a:rPr lang="it-IT" dirty="0" err="1"/>
              <a:t>remove</a:t>
            </a:r>
            <a:r>
              <a:rPr lang="it-IT" dirty="0"/>
              <a:t> </a:t>
            </a:r>
            <a:r>
              <a:rPr lang="it-IT" dirty="0" err="1"/>
              <a:t>parent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significant</a:t>
            </a:r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1764297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8FA5050D-96F8-4B63-8A08-7558FF3BD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D83B3A3-FEED-4A0D-9B13-8C132154EEBF}"/>
              </a:ext>
            </a:extLst>
          </p:cNvPr>
          <p:cNvSpPr/>
          <p:nvPr/>
        </p:nvSpPr>
        <p:spPr>
          <a:xfrm>
            <a:off x="9648370" y="874894"/>
            <a:ext cx="667659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F371A66-4F58-46B0-9D8D-E1B4E4E06F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6220" y="3381336"/>
            <a:ext cx="4817580" cy="30005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9E2253-241F-44C5-BF9B-A1A6983866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565" y="790574"/>
            <a:ext cx="5760000" cy="38758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095999" y="684473"/>
            <a:ext cx="3452394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Coef= -0.05;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Coef=0.30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D1857E-7C00-4109-824D-F255D974D80E}"/>
              </a:ext>
            </a:extLst>
          </p:cNvPr>
          <p:cNvSpPr/>
          <p:nvPr/>
        </p:nvSpPr>
        <p:spPr>
          <a:xfrm>
            <a:off x="324565" y="158900"/>
            <a:ext cx="198131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Box3: proportion of V?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  <a:endCxn id="2" idx="3"/>
          </p:cNvCxnSpPr>
          <p:nvPr/>
        </p:nvCxnSpPr>
        <p:spPr>
          <a:xfrm flipH="1">
            <a:off x="4710022" y="1207693"/>
            <a:ext cx="3112174" cy="157297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B9645FFE-7F2B-484F-99FE-105C21068474}"/>
              </a:ext>
            </a:extLst>
          </p:cNvPr>
          <p:cNvSpPr/>
          <p:nvPr/>
        </p:nvSpPr>
        <p:spPr>
          <a:xfrm>
            <a:off x="4311041" y="2599605"/>
            <a:ext cx="398981" cy="36213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ABA827-FD57-4479-A70E-CADBB6D8A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78</a:t>
            </a:fld>
            <a:endParaRPr lang="it-I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927F64-B26E-470D-B95C-6F0FFE92E66E}"/>
              </a:ext>
            </a:extLst>
          </p:cNvPr>
          <p:cNvSpPr txBox="1"/>
          <p:nvPr/>
        </p:nvSpPr>
        <p:spPr>
          <a:xfrm>
            <a:off x="2245101" y="219257"/>
            <a:ext cx="5438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node+distance</a:t>
            </a:r>
            <a:endParaRPr lang="it-IT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9BE690-CECE-4310-9877-929DE6A35414}"/>
              </a:ext>
            </a:extLst>
          </p:cNvPr>
          <p:cNvSpPr txBox="1"/>
          <p:nvPr/>
        </p:nvSpPr>
        <p:spPr>
          <a:xfrm>
            <a:off x="586154" y="5164015"/>
            <a:ext cx="1334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AIC=843.45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949CB0-D90C-4CF2-BA4B-4139605B9C15}"/>
              </a:ext>
            </a:extLst>
          </p:cNvPr>
          <p:cNvSpPr txBox="1"/>
          <p:nvPr/>
        </p:nvSpPr>
        <p:spPr>
          <a:xfrm>
            <a:off x="6704177" y="2266853"/>
            <a:ext cx="52608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would</a:t>
            </a:r>
            <a:r>
              <a:rPr lang="it-IT" dirty="0"/>
              <a:t> </a:t>
            </a:r>
            <a:r>
              <a:rPr lang="it-IT" dirty="0" err="1"/>
              <a:t>remove</a:t>
            </a:r>
            <a:r>
              <a:rPr lang="it-IT" dirty="0"/>
              <a:t> </a:t>
            </a:r>
            <a:r>
              <a:rPr lang="it-IT" dirty="0" err="1"/>
              <a:t>parent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(cm)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significant</a:t>
            </a:r>
            <a:r>
              <a:rPr lang="it-IT" dirty="0"/>
              <a:t>. </a:t>
            </a:r>
            <a:r>
              <a:rPr lang="it-IT" dirty="0" err="1"/>
              <a:t>Even</a:t>
            </a:r>
            <a:r>
              <a:rPr lang="it-IT" dirty="0"/>
              <a:t> </a:t>
            </a:r>
            <a:r>
              <a:rPr lang="it-IT" dirty="0" err="1"/>
              <a:t>though</a:t>
            </a:r>
            <a:r>
              <a:rPr lang="it-IT" dirty="0"/>
              <a:t> STEP( ) </a:t>
            </a:r>
            <a:r>
              <a:rPr lang="it-IT" dirty="0" err="1"/>
              <a:t>says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best model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0C5B5CE9-4A43-4BDA-B95B-A0C6A26D3B25}"/>
              </a:ext>
            </a:extLst>
          </p:cNvPr>
          <p:cNvSpPr/>
          <p:nvPr/>
        </p:nvSpPr>
        <p:spPr>
          <a:xfrm>
            <a:off x="1960047" y="5164016"/>
            <a:ext cx="345831" cy="369331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7AAAB7AF-1935-4785-9ED9-C75CEF06EA73}"/>
              </a:ext>
            </a:extLst>
          </p:cNvPr>
          <p:cNvSpPr/>
          <p:nvPr/>
        </p:nvSpPr>
        <p:spPr>
          <a:xfrm rot="5400000">
            <a:off x="8947318" y="3363468"/>
            <a:ext cx="560558" cy="213989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0FC1F5B-DA29-4CE5-9181-44AD875F9C0E}"/>
              </a:ext>
            </a:extLst>
          </p:cNvPr>
          <p:cNvSpPr/>
          <p:nvPr/>
        </p:nvSpPr>
        <p:spPr>
          <a:xfrm>
            <a:off x="6286859" y="5696347"/>
            <a:ext cx="2915977" cy="87673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521593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5F0EF16-8065-45FE-B409-C478B84056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5BCFD87-7754-4628-BA0C-8052CCD6E4C4}"/>
              </a:ext>
            </a:extLst>
          </p:cNvPr>
          <p:cNvSpPr/>
          <p:nvPr/>
        </p:nvSpPr>
        <p:spPr>
          <a:xfrm>
            <a:off x="9648370" y="874894"/>
            <a:ext cx="667659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D1857E-7C00-4109-824D-F255D974D80E}"/>
              </a:ext>
            </a:extLst>
          </p:cNvPr>
          <p:cNvSpPr/>
          <p:nvPr/>
        </p:nvSpPr>
        <p:spPr>
          <a:xfrm>
            <a:off x="324565" y="158900"/>
            <a:ext cx="198131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Box3: proportion of V?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ABA827-FD57-4479-A70E-CADBB6D8A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79</a:t>
            </a:fld>
            <a:endParaRPr lang="it-I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927F64-B26E-470D-B95C-6F0FFE92E66E}"/>
              </a:ext>
            </a:extLst>
          </p:cNvPr>
          <p:cNvSpPr txBox="1"/>
          <p:nvPr/>
        </p:nvSpPr>
        <p:spPr>
          <a:xfrm>
            <a:off x="2245101" y="219257"/>
            <a:ext cx="2151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node+distance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902B29C-59F3-4923-8713-2774415C1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565" y="744830"/>
            <a:ext cx="3448054" cy="2320186"/>
          </a:xfrm>
          <a:prstGeom prst="rect">
            <a:avLst/>
          </a:prstGeom>
        </p:spPr>
      </p:pic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99A221DE-84FD-44A6-B898-7B4B4170EC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5087" y="299048"/>
            <a:ext cx="4503306" cy="33774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03634527-F029-45CD-9055-AAB9129A26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203991"/>
            <a:ext cx="4566566" cy="34249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Arrow: Down 25">
            <a:extLst>
              <a:ext uri="{FF2B5EF4-FFF2-40B4-BE49-F238E27FC236}">
                <a16:creationId xmlns:a16="http://schemas.microsoft.com/office/drawing/2014/main" id="{1B9722EB-D679-41DB-AB7E-50B20EA76533}"/>
              </a:ext>
            </a:extLst>
          </p:cNvPr>
          <p:cNvSpPr/>
          <p:nvPr/>
        </p:nvSpPr>
        <p:spPr>
          <a:xfrm>
            <a:off x="3204207" y="2702472"/>
            <a:ext cx="263612" cy="553188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93E8C1ED-AC36-4DDC-9687-0328282DEBF1}"/>
              </a:ext>
            </a:extLst>
          </p:cNvPr>
          <p:cNvSpPr/>
          <p:nvPr/>
        </p:nvSpPr>
        <p:spPr>
          <a:xfrm rot="4744538">
            <a:off x="5491457" y="3777941"/>
            <a:ext cx="263612" cy="553188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Arrow: Down 27">
            <a:extLst>
              <a:ext uri="{FF2B5EF4-FFF2-40B4-BE49-F238E27FC236}">
                <a16:creationId xmlns:a16="http://schemas.microsoft.com/office/drawing/2014/main" id="{D45AED6B-4143-4F77-8F70-74D79919AE4F}"/>
              </a:ext>
            </a:extLst>
          </p:cNvPr>
          <p:cNvSpPr/>
          <p:nvPr/>
        </p:nvSpPr>
        <p:spPr>
          <a:xfrm rot="17042971">
            <a:off x="606383" y="3115991"/>
            <a:ext cx="263612" cy="553188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3894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330D87A-E30B-402E-9EED-17D4C0608EE2}"/>
              </a:ext>
            </a:extLst>
          </p:cNvPr>
          <p:cNvSpPr/>
          <p:nvPr/>
        </p:nvSpPr>
        <p:spPr>
          <a:xfrm>
            <a:off x="1227366" y="217041"/>
            <a:ext cx="2533899" cy="692497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40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Shoot scale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F7F91F-CD33-483C-96B7-C67D0A41C7C0}"/>
              </a:ext>
            </a:extLst>
          </p:cNvPr>
          <p:cNvSpPr txBox="1"/>
          <p:nvPr/>
        </p:nvSpPr>
        <p:spPr>
          <a:xfrm>
            <a:off x="4659923" y="1087719"/>
            <a:ext cx="338090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/>
              <a:t>Description</a:t>
            </a:r>
            <a:r>
              <a:rPr lang="it-IT" sz="1200" dirty="0"/>
              <a:t> of </a:t>
            </a:r>
            <a:r>
              <a:rPr lang="it-IT" sz="1200" dirty="0" err="1"/>
              <a:t>each</a:t>
            </a:r>
            <a:r>
              <a:rPr lang="it-IT" sz="1200" dirty="0"/>
              <a:t> </a:t>
            </a:r>
            <a:r>
              <a:rPr lang="it-IT" sz="1200" dirty="0" err="1"/>
              <a:t>shoot</a:t>
            </a:r>
            <a:r>
              <a:rPr lang="it-IT" sz="1200" dirty="0"/>
              <a:t> </a:t>
            </a:r>
            <a:r>
              <a:rPr lang="it-IT" sz="1200" dirty="0" err="1"/>
              <a:t>composition</a:t>
            </a:r>
            <a:r>
              <a:rPr lang="it-IT" sz="1200" dirty="0"/>
              <a:t> in </a:t>
            </a:r>
            <a:r>
              <a:rPr lang="it-IT" sz="1200" dirty="0" err="1"/>
              <a:t>terms</a:t>
            </a:r>
            <a:r>
              <a:rPr lang="it-IT" sz="1200" dirty="0"/>
              <a:t> of: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row</a:t>
            </a:r>
            <a:r>
              <a:rPr lang="it-IT" sz="12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/>
              <a:t>Not </a:t>
            </a:r>
            <a:r>
              <a:rPr lang="it-IT" sz="1200" dirty="0" err="1"/>
              <a:t>grafted</a:t>
            </a:r>
            <a:endParaRPr lang="it-IT" sz="1200" dirty="0"/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Plant</a:t>
            </a:r>
            <a:r>
              <a:rPr lang="it-IT" sz="1200" dirty="0"/>
              <a:t> ID </a:t>
            </a:r>
            <a:r>
              <a:rPr lang="it-IT" sz="1200" dirty="0" err="1"/>
              <a:t>mother</a:t>
            </a:r>
            <a:r>
              <a:rPr lang="it-IT" sz="1200" dirty="0"/>
              <a:t> of the </a:t>
            </a:r>
            <a:r>
              <a:rPr lang="it-IT" sz="1200" dirty="0" err="1"/>
              <a:t>shoot</a:t>
            </a:r>
            <a:endParaRPr lang="it-IT" sz="1200" dirty="0"/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Length</a:t>
            </a:r>
            <a:r>
              <a:rPr lang="it-IT" sz="1200" dirty="0"/>
              <a:t>(cm);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Length</a:t>
            </a:r>
            <a:r>
              <a:rPr lang="it-IT" sz="1200" dirty="0"/>
              <a:t>(class);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Number</a:t>
            </a:r>
            <a:r>
              <a:rPr lang="it-IT" sz="1200" dirty="0"/>
              <a:t> of </a:t>
            </a:r>
            <a:r>
              <a:rPr lang="it-IT" sz="1200" dirty="0" err="1"/>
              <a:t>nodes</a:t>
            </a:r>
            <a:r>
              <a:rPr lang="it-IT" sz="1200" dirty="0"/>
              <a:t>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Number</a:t>
            </a:r>
            <a:r>
              <a:rPr lang="it-IT" sz="1200" dirty="0"/>
              <a:t> of </a:t>
            </a:r>
            <a:r>
              <a:rPr lang="it-IT" sz="1200" dirty="0" err="1"/>
              <a:t>buds</a:t>
            </a:r>
            <a:r>
              <a:rPr lang="it-IT" sz="1200" dirty="0"/>
              <a:t> per </a:t>
            </a:r>
            <a:r>
              <a:rPr lang="it-IT" sz="1200" dirty="0" err="1"/>
              <a:t>type</a:t>
            </a:r>
            <a:r>
              <a:rPr lang="it-IT" sz="1200" dirty="0"/>
              <a:t> (C,V,M,B);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Number</a:t>
            </a:r>
            <a:r>
              <a:rPr lang="it-IT" sz="1200" dirty="0"/>
              <a:t> of clusters;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Number</a:t>
            </a:r>
            <a:r>
              <a:rPr lang="it-IT" sz="1200" dirty="0"/>
              <a:t> of nuts;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0DCFA1-6AB5-4677-B105-63AF24AA5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36" y="171149"/>
            <a:ext cx="819439" cy="7842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E30F232-C57B-4E35-AA45-0FC36C198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36" y="1023857"/>
            <a:ext cx="4501918" cy="206671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1FD6D-44BF-47C7-9797-6EB3DC6C1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8</a:t>
            </a:fld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29C561-2E6D-46BC-9070-154DE5D663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59" y="4613954"/>
            <a:ext cx="4590764" cy="19453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F07339C-DBAF-4F19-A66C-C67E74BE9A42}"/>
              </a:ext>
            </a:extLst>
          </p:cNvPr>
          <p:cNvSpPr/>
          <p:nvPr/>
        </p:nvSpPr>
        <p:spPr>
          <a:xfrm>
            <a:off x="1227366" y="3610401"/>
            <a:ext cx="2126736" cy="692497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40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Bud scale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9636E1D-65B5-460A-BD3E-0BE86CF525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59" y="3639743"/>
            <a:ext cx="1201771" cy="63381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4B1E55E-2A4E-4783-BF24-1A0F0DAB13D4}"/>
              </a:ext>
            </a:extLst>
          </p:cNvPr>
          <p:cNvSpPr txBox="1"/>
          <p:nvPr/>
        </p:nvSpPr>
        <p:spPr>
          <a:xfrm>
            <a:off x="4747475" y="4620815"/>
            <a:ext cx="3775573" cy="20313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900" dirty="0" err="1"/>
              <a:t>Description</a:t>
            </a:r>
            <a:r>
              <a:rPr lang="it-IT" sz="900" dirty="0"/>
              <a:t> of </a:t>
            </a:r>
            <a:r>
              <a:rPr lang="it-IT" sz="900" dirty="0" err="1"/>
              <a:t>each</a:t>
            </a:r>
            <a:r>
              <a:rPr lang="it-IT" sz="900" dirty="0"/>
              <a:t> </a:t>
            </a:r>
            <a:r>
              <a:rPr lang="it-IT" sz="900" dirty="0" err="1"/>
              <a:t>bud</a:t>
            </a:r>
            <a:r>
              <a:rPr lang="it-IT" sz="900" dirty="0"/>
              <a:t> </a:t>
            </a:r>
            <a:r>
              <a:rPr lang="it-IT" sz="900" dirty="0" err="1"/>
              <a:t>composition</a:t>
            </a:r>
            <a:r>
              <a:rPr lang="it-IT" sz="900" dirty="0"/>
              <a:t> in </a:t>
            </a:r>
            <a:r>
              <a:rPr lang="it-IT" sz="900" dirty="0" err="1"/>
              <a:t>terms</a:t>
            </a:r>
            <a:r>
              <a:rPr lang="it-IT" sz="900" dirty="0"/>
              <a:t> of: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New </a:t>
            </a:r>
            <a:r>
              <a:rPr lang="it-IT" sz="900" dirty="0" err="1"/>
              <a:t>shoot</a:t>
            </a:r>
            <a:r>
              <a:rPr lang="it-IT" sz="9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Year</a:t>
            </a:r>
            <a:r>
              <a:rPr lang="it-IT" sz="900" dirty="0"/>
              <a:t> of </a:t>
            </a:r>
            <a:r>
              <a:rPr lang="it-IT" sz="900" dirty="0" err="1"/>
              <a:t>parent</a:t>
            </a:r>
            <a:r>
              <a:rPr lang="it-IT" sz="900" dirty="0"/>
              <a:t> sampling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Shoot</a:t>
            </a:r>
            <a:r>
              <a:rPr lang="it-IT" sz="9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Shoot</a:t>
            </a:r>
            <a:r>
              <a:rPr lang="it-IT" sz="900" dirty="0"/>
              <a:t> </a:t>
            </a:r>
            <a:r>
              <a:rPr lang="it-IT" sz="900" dirty="0" err="1"/>
              <a:t>length</a:t>
            </a:r>
            <a:r>
              <a:rPr lang="it-IT" sz="900" dirty="0"/>
              <a:t>(cm);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Metamer</a:t>
            </a:r>
            <a:r>
              <a:rPr lang="it-IT" sz="9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Number</a:t>
            </a:r>
            <a:r>
              <a:rPr lang="it-IT" sz="900" dirty="0"/>
              <a:t> of </a:t>
            </a:r>
            <a:r>
              <a:rPr lang="it-IT" sz="900" dirty="0" err="1"/>
              <a:t>sibling</a:t>
            </a:r>
            <a:r>
              <a:rPr lang="it-IT" sz="900" dirty="0"/>
              <a:t> </a:t>
            </a:r>
            <a:r>
              <a:rPr lang="it-IT" sz="900" dirty="0" err="1"/>
              <a:t>buds</a:t>
            </a:r>
            <a:r>
              <a:rPr lang="it-IT" sz="900" dirty="0"/>
              <a:t> </a:t>
            </a:r>
            <a:r>
              <a:rPr lang="it-IT" sz="900" dirty="0" err="1"/>
              <a:t>at</a:t>
            </a:r>
            <a:r>
              <a:rPr lang="it-IT" sz="900" dirty="0"/>
              <a:t> the </a:t>
            </a:r>
            <a:r>
              <a:rPr lang="it-IT" sz="900" dirty="0" err="1"/>
              <a:t>same</a:t>
            </a:r>
            <a:r>
              <a:rPr lang="it-IT" sz="900" dirty="0"/>
              <a:t> </a:t>
            </a:r>
            <a:r>
              <a:rPr lang="it-IT" sz="900" dirty="0" err="1"/>
              <a:t>node</a:t>
            </a:r>
            <a:r>
              <a:rPr lang="it-IT" sz="900" dirty="0"/>
              <a:t>(C,V,M,B);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Total </a:t>
            </a:r>
            <a:r>
              <a:rPr lang="it-IT" sz="900" dirty="0" err="1"/>
              <a:t>buds</a:t>
            </a:r>
            <a:r>
              <a:rPr lang="it-IT" sz="900" dirty="0"/>
              <a:t> per </a:t>
            </a:r>
            <a:r>
              <a:rPr lang="it-IT" sz="900" dirty="0" err="1"/>
              <a:t>node</a:t>
            </a:r>
            <a:r>
              <a:rPr lang="it-IT" sz="900" dirty="0"/>
              <a:t>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Number</a:t>
            </a:r>
            <a:r>
              <a:rPr lang="it-IT" sz="900" dirty="0"/>
              <a:t> of </a:t>
            </a:r>
            <a:r>
              <a:rPr lang="it-IT" sz="900" dirty="0" err="1"/>
              <a:t>Shoots</a:t>
            </a:r>
            <a:r>
              <a:rPr lang="it-IT" sz="900" dirty="0"/>
              <a:t> </a:t>
            </a:r>
            <a:r>
              <a:rPr lang="it-IT" sz="900" dirty="0" err="1"/>
              <a:t>developed</a:t>
            </a:r>
            <a:r>
              <a:rPr lang="it-IT" sz="900" dirty="0"/>
              <a:t> </a:t>
            </a:r>
            <a:r>
              <a:rPr lang="it-IT" sz="900" dirty="0" err="1"/>
              <a:t>at</a:t>
            </a:r>
            <a:r>
              <a:rPr lang="it-IT" sz="900" dirty="0"/>
              <a:t> </a:t>
            </a:r>
            <a:r>
              <a:rPr lang="it-IT" sz="900" dirty="0" err="1"/>
              <a:t>that</a:t>
            </a:r>
            <a:r>
              <a:rPr lang="it-IT" sz="900" dirty="0"/>
              <a:t> </a:t>
            </a:r>
            <a:r>
              <a:rPr lang="it-IT" sz="900" dirty="0" err="1"/>
              <a:t>rank</a:t>
            </a:r>
            <a:r>
              <a:rPr lang="it-IT" sz="900" dirty="0"/>
              <a:t>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Fate of </a:t>
            </a:r>
            <a:r>
              <a:rPr lang="it-IT" sz="900" dirty="0" err="1"/>
              <a:t>bud</a:t>
            </a:r>
            <a:r>
              <a:rPr lang="it-IT" sz="900" dirty="0"/>
              <a:t> (one per </a:t>
            </a:r>
            <a:r>
              <a:rPr lang="it-IT" sz="900" dirty="0" err="1"/>
              <a:t>each</a:t>
            </a:r>
            <a:r>
              <a:rPr lang="it-IT" sz="900" dirty="0"/>
              <a:t> </a:t>
            </a:r>
            <a:r>
              <a:rPr lang="it-IT" sz="900" dirty="0" err="1"/>
              <a:t>row</a:t>
            </a:r>
            <a:r>
              <a:rPr lang="it-IT" sz="900" dirty="0"/>
              <a:t>)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Position of the </a:t>
            </a:r>
            <a:r>
              <a:rPr lang="it-IT" sz="900" dirty="0" err="1"/>
              <a:t>bud</a:t>
            </a:r>
            <a:r>
              <a:rPr lang="it-IT" sz="900" dirty="0"/>
              <a:t> (</a:t>
            </a:r>
            <a:r>
              <a:rPr lang="it-IT" sz="900" dirty="0" err="1"/>
              <a:t>apical</a:t>
            </a:r>
            <a:r>
              <a:rPr lang="it-IT" sz="900" dirty="0"/>
              <a:t>/</a:t>
            </a:r>
            <a:r>
              <a:rPr lang="it-IT" sz="900" dirty="0" err="1"/>
              <a:t>lateral</a:t>
            </a:r>
            <a:r>
              <a:rPr lang="it-IT" sz="900" dirty="0"/>
              <a:t>)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Length</a:t>
            </a:r>
            <a:r>
              <a:rPr lang="it-IT" sz="900" dirty="0"/>
              <a:t> of new </a:t>
            </a:r>
            <a:r>
              <a:rPr lang="it-IT" sz="900" dirty="0" err="1"/>
              <a:t>shoot</a:t>
            </a:r>
            <a:r>
              <a:rPr lang="it-IT" sz="900" dirty="0"/>
              <a:t>(cm)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Length</a:t>
            </a:r>
            <a:r>
              <a:rPr lang="it-IT" sz="900" dirty="0"/>
              <a:t> of new </a:t>
            </a:r>
            <a:r>
              <a:rPr lang="it-IT" sz="900" dirty="0" err="1"/>
              <a:t>shoot</a:t>
            </a:r>
            <a:r>
              <a:rPr lang="it-IT" sz="900" dirty="0"/>
              <a:t>(class)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Information </a:t>
            </a:r>
            <a:r>
              <a:rPr lang="it-IT" sz="900" dirty="0" err="1"/>
              <a:t>regarding</a:t>
            </a:r>
            <a:r>
              <a:rPr lang="it-IT" sz="900" dirty="0"/>
              <a:t>  </a:t>
            </a:r>
            <a:r>
              <a:rPr lang="it-IT" sz="900" dirty="0" err="1"/>
              <a:t>each</a:t>
            </a:r>
            <a:r>
              <a:rPr lang="it-IT" sz="900" dirty="0"/>
              <a:t> new </a:t>
            </a:r>
            <a:r>
              <a:rPr lang="it-IT" sz="900" dirty="0" err="1"/>
              <a:t>shoot</a:t>
            </a:r>
            <a:r>
              <a:rPr lang="it-IT" sz="900" dirty="0"/>
              <a:t> </a:t>
            </a:r>
            <a:r>
              <a:rPr lang="it-IT" sz="900" dirty="0" err="1"/>
              <a:t>composition</a:t>
            </a:r>
            <a:endParaRPr lang="it-IT" sz="900" dirty="0"/>
          </a:p>
        </p:txBody>
      </p:sp>
    </p:spTree>
    <p:extLst>
      <p:ext uri="{BB962C8B-B14F-4D97-AF65-F5344CB8AC3E}">
        <p14:creationId xmlns:p14="http://schemas.microsoft.com/office/powerpoint/2010/main" val="327839721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11FCAE64-2397-4899-81E2-160EA9ADA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A89ED94B-3606-4CE6-8F85-902A024E0146}"/>
              </a:ext>
            </a:extLst>
          </p:cNvPr>
          <p:cNvSpPr/>
          <p:nvPr/>
        </p:nvSpPr>
        <p:spPr>
          <a:xfrm>
            <a:off x="9648370" y="874894"/>
            <a:ext cx="667659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D1857E-7C00-4109-824D-F255D974D80E}"/>
              </a:ext>
            </a:extLst>
          </p:cNvPr>
          <p:cNvSpPr/>
          <p:nvPr/>
        </p:nvSpPr>
        <p:spPr>
          <a:xfrm>
            <a:off x="324565" y="158900"/>
            <a:ext cx="198131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Box3: proportion of V?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ABA827-FD57-4479-A70E-CADBB6D8A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80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927F64-B26E-470D-B95C-6F0FFE92E66E}"/>
              </a:ext>
            </a:extLst>
          </p:cNvPr>
          <p:cNvSpPr txBox="1"/>
          <p:nvPr/>
        </p:nvSpPr>
        <p:spPr>
          <a:xfrm>
            <a:off x="2245101" y="219257"/>
            <a:ext cx="2151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~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distance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8CAB11-D78C-4F7E-B535-32BD0DC7B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565" y="798213"/>
            <a:ext cx="5760000" cy="303127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4D8CC4D-9966-4420-AC0E-CD4F4E2E11B9}"/>
              </a:ext>
            </a:extLst>
          </p:cNvPr>
          <p:cNvSpPr txBox="1"/>
          <p:nvPr/>
        </p:nvSpPr>
        <p:spPr>
          <a:xfrm>
            <a:off x="6188014" y="269846"/>
            <a:ext cx="3452394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Coef=0.24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52EB2B1-252D-48DE-BA35-5E2D948A4879}"/>
              </a:ext>
            </a:extLst>
          </p:cNvPr>
          <p:cNvCxnSpPr>
            <a:cxnSpLocks/>
            <a:stCxn id="16" idx="2"/>
            <a:endCxn id="18" idx="3"/>
          </p:cNvCxnSpPr>
          <p:nvPr/>
        </p:nvCxnSpPr>
        <p:spPr>
          <a:xfrm flipH="1">
            <a:off x="4169433" y="577623"/>
            <a:ext cx="3744778" cy="168518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E2BC4743-C2AF-4AB4-848F-5909C9E92FF0}"/>
              </a:ext>
            </a:extLst>
          </p:cNvPr>
          <p:cNvSpPr/>
          <p:nvPr/>
        </p:nvSpPr>
        <p:spPr>
          <a:xfrm>
            <a:off x="3770452" y="2184979"/>
            <a:ext cx="398981" cy="15565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A4484B-DE55-4081-9F7C-E5246E1BBB73}"/>
              </a:ext>
            </a:extLst>
          </p:cNvPr>
          <p:cNvSpPr txBox="1"/>
          <p:nvPr/>
        </p:nvSpPr>
        <p:spPr>
          <a:xfrm>
            <a:off x="678169" y="4749388"/>
            <a:ext cx="1334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AIC=858.31</a:t>
            </a:r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0EDE2D49-5491-470E-B200-A5B8CDDB5E65}"/>
              </a:ext>
            </a:extLst>
          </p:cNvPr>
          <p:cNvSpPr/>
          <p:nvPr/>
        </p:nvSpPr>
        <p:spPr>
          <a:xfrm>
            <a:off x="2052062" y="4749389"/>
            <a:ext cx="345831" cy="369331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2" name="Picture 11" descr="Chart, histogram&#10;&#10;Description automatically generated">
            <a:extLst>
              <a:ext uri="{FF2B5EF4-FFF2-40B4-BE49-F238E27FC236}">
                <a16:creationId xmlns:a16="http://schemas.microsoft.com/office/drawing/2014/main" id="{17122ECF-E43A-473F-B367-41976EF97C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9238" y="1948905"/>
            <a:ext cx="5851405" cy="4388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45550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492484"/>
            <a:ext cx="8705325" cy="3827803"/>
            <a:chOff x="-300880" y="396762"/>
            <a:chExt cx="8705325" cy="382780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396762"/>
              <a:ext cx="7269613" cy="3827803"/>
              <a:chOff x="-134508" y="-509356"/>
              <a:chExt cx="7269613" cy="3827803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078E6A0-3FDB-4058-8082-96C625B09A03}"/>
                  </a:ext>
                </a:extLst>
              </p:cNvPr>
              <p:cNvSpPr txBox="1"/>
              <p:nvPr/>
            </p:nvSpPr>
            <p:spPr>
              <a:xfrm>
                <a:off x="6063819" y="183225"/>
                <a:ext cx="5508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YES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FF4FA35-A9A4-41A1-87F2-B77B754F38F6}"/>
                  </a:ext>
                </a:extLst>
              </p:cNvPr>
              <p:cNvSpPr txBox="1"/>
              <p:nvPr/>
            </p:nvSpPr>
            <p:spPr>
              <a:xfrm>
                <a:off x="2142732" y="-509356"/>
                <a:ext cx="51969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NO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Box2: </a:t>
                </a:r>
                <a:r>
                  <a:rPr lang="it-IT" sz="1500" dirty="0" err="1"/>
                  <a:t>Existence</a:t>
                </a:r>
                <a:r>
                  <a:rPr lang="it-IT" sz="1500" dirty="0"/>
                  <a:t> of B (0,1)?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Box4: do </a:t>
                </a:r>
                <a:r>
                  <a:rPr lang="it-IT" sz="1500" dirty="0" err="1"/>
                  <a:t>you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burst</a:t>
                </a:r>
                <a:r>
                  <a:rPr lang="it-IT" sz="1500" dirty="0"/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it-IT" sz="1500" dirty="0"/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Box2: </a:t>
              </a:r>
              <a:r>
                <a:rPr lang="it-IT" sz="1500" dirty="0" err="1"/>
                <a:t>how</a:t>
              </a:r>
              <a:r>
                <a:rPr lang="it-IT" sz="1500" dirty="0"/>
                <a:t> </a:t>
              </a:r>
              <a:r>
                <a:rPr lang="it-IT" sz="1500" dirty="0" err="1"/>
                <a:t>many</a:t>
              </a:r>
              <a:r>
                <a:rPr lang="it-IT" sz="1500" dirty="0"/>
                <a:t> V and M </a:t>
              </a:r>
              <a:r>
                <a:rPr lang="it-IT" sz="1500" dirty="0" err="1"/>
                <a:t>buds</a:t>
              </a:r>
              <a:r>
                <a:rPr lang="it-IT" sz="1500" dirty="0"/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</a:t>
            </a:r>
            <a:r>
              <a:rPr lang="it-IT" sz="1500" dirty="0" err="1">
                <a:solidFill>
                  <a:schemeClr val="bg2"/>
                </a:solidFill>
              </a:rPr>
              <a:t>sylleptic</a:t>
            </a:r>
            <a:r>
              <a:rPr lang="it-IT" sz="1500" dirty="0">
                <a:solidFill>
                  <a:schemeClr val="bg2"/>
                </a:solidFill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Box1.0: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A2BB5A-8131-4857-B3B9-D6C91AAF1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81</a:t>
            </a:fld>
            <a:endParaRPr lang="it-IT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1C3DB0-5A43-494C-A530-4036ADD043C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4" name="Picture 43" descr="Chart, histogram&#10;&#10;Description automatically generated">
            <a:extLst>
              <a:ext uri="{FF2B5EF4-FFF2-40B4-BE49-F238E27FC236}">
                <a16:creationId xmlns:a16="http://schemas.microsoft.com/office/drawing/2014/main" id="{CC7EE478-D806-4261-AE1D-D0F9BCDB67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Flowchart: Collate 44">
            <a:extLst>
              <a:ext uri="{FF2B5EF4-FFF2-40B4-BE49-F238E27FC236}">
                <a16:creationId xmlns:a16="http://schemas.microsoft.com/office/drawing/2014/main" id="{160CB21E-7DF7-460F-8F8C-F8AF38250A01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" name="Picture 39" descr="Chart&#10;&#10;Description automatically generated">
            <a:extLst>
              <a:ext uri="{FF2B5EF4-FFF2-40B4-BE49-F238E27FC236}">
                <a16:creationId xmlns:a16="http://schemas.microsoft.com/office/drawing/2014/main" id="{4EA72E34-E754-47A0-A3A2-06E211EC79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6F69B023-EF62-4368-B0C6-84641C65AF36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A02131C-9023-45B4-B7B7-7FC9BA121647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6C8166D-80F1-422D-8C97-20A95872216C}"/>
              </a:ext>
            </a:extLst>
          </p:cNvPr>
          <p:cNvSpPr txBox="1"/>
          <p:nvPr/>
        </p:nvSpPr>
        <p:spPr>
          <a:xfrm>
            <a:off x="9943380" y="3541781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53D20FC-E91E-4025-9916-56FDB5513CE3}"/>
              </a:ext>
            </a:extLst>
          </p:cNvPr>
          <p:cNvSpPr txBox="1"/>
          <p:nvPr/>
        </p:nvSpPr>
        <p:spPr>
          <a:xfrm>
            <a:off x="5575602" y="4234666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9" name="Picture 48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B79CDD00-3DB8-4650-8348-424C0A1A05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262" y="3159828"/>
            <a:ext cx="1360168" cy="1020126"/>
          </a:xfrm>
          <a:prstGeom prst="rect">
            <a:avLst/>
          </a:prstGeom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6DB26076-1CCB-4208-8541-BE5FDD313754}"/>
              </a:ext>
            </a:extLst>
          </p:cNvPr>
          <p:cNvSpPr/>
          <p:nvPr/>
        </p:nvSpPr>
        <p:spPr>
          <a:xfrm rot="2309922">
            <a:off x="10216271" y="3755652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Flowchart: Collate 50">
            <a:extLst>
              <a:ext uri="{FF2B5EF4-FFF2-40B4-BE49-F238E27FC236}">
                <a16:creationId xmlns:a16="http://schemas.microsoft.com/office/drawing/2014/main" id="{2881855C-8535-427C-9008-A90A36C3B619}"/>
              </a:ext>
            </a:extLst>
          </p:cNvPr>
          <p:cNvSpPr/>
          <p:nvPr/>
        </p:nvSpPr>
        <p:spPr>
          <a:xfrm rot="21115515">
            <a:off x="6716543" y="452806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2" name="Picture 51" descr="Chart, histogram&#10;&#10;Description automatically generated">
            <a:extLst>
              <a:ext uri="{FF2B5EF4-FFF2-40B4-BE49-F238E27FC236}">
                <a16:creationId xmlns:a16="http://schemas.microsoft.com/office/drawing/2014/main" id="{B931E641-C0EC-4386-8E76-3FFE94DD9C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461458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EF8E33F9-89AA-429E-8462-D1D9FE00D95F}"/>
              </a:ext>
            </a:extLst>
          </p:cNvPr>
          <p:cNvSpPr/>
          <p:nvPr/>
        </p:nvSpPr>
        <p:spPr>
          <a:xfrm rot="5025691">
            <a:off x="9820803" y="4556121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7735D54-1F3E-4D2D-B26A-BD80FEB5E289}"/>
              </a:ext>
            </a:extLst>
          </p:cNvPr>
          <p:cNvSpPr txBox="1"/>
          <p:nvPr/>
        </p:nvSpPr>
        <p:spPr>
          <a:xfrm>
            <a:off x="9439669" y="4585088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080522D-E3FE-4D18-A940-90959B36AF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105" y="543971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9794E3F5-E13F-485B-AE7D-1AA45BAB880D}"/>
              </a:ext>
            </a:extLst>
          </p:cNvPr>
          <p:cNvSpPr/>
          <p:nvPr/>
        </p:nvSpPr>
        <p:spPr>
          <a:xfrm rot="3293079">
            <a:off x="8187416" y="5172961"/>
            <a:ext cx="160261" cy="61539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4640550-1E92-49B6-B8F5-DA9A6CC25E05}"/>
              </a:ext>
            </a:extLst>
          </p:cNvPr>
          <p:cNvSpPr txBox="1"/>
          <p:nvPr/>
        </p:nvSpPr>
        <p:spPr>
          <a:xfrm>
            <a:off x="7329970" y="5181787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ifM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:~M</a:t>
            </a:r>
          </a:p>
        </p:txBody>
      </p:sp>
      <p:pic>
        <p:nvPicPr>
          <p:cNvPr id="61" name="Picture 60" descr="Chart, box and whisker chart&#10;&#10;Description automatically generated">
            <a:extLst>
              <a:ext uri="{FF2B5EF4-FFF2-40B4-BE49-F238E27FC236}">
                <a16:creationId xmlns:a16="http://schemas.microsoft.com/office/drawing/2014/main" id="{85D644CC-8A33-40EF-A8B5-5A8221805B3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41" y="39380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F51202B6-186E-4EF9-A69D-6F81D9FEFA48}"/>
              </a:ext>
            </a:extLst>
          </p:cNvPr>
          <p:cNvSpPr txBox="1"/>
          <p:nvPr/>
        </p:nvSpPr>
        <p:spPr>
          <a:xfrm>
            <a:off x="1810661" y="1636878"/>
            <a:ext cx="1158645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&lt; or &gt;5</a:t>
            </a:r>
          </a:p>
        </p:txBody>
      </p:sp>
      <p:sp>
        <p:nvSpPr>
          <p:cNvPr id="63" name="Flowchart: Collate 62">
            <a:extLst>
              <a:ext uri="{FF2B5EF4-FFF2-40B4-BE49-F238E27FC236}">
                <a16:creationId xmlns:a16="http://schemas.microsoft.com/office/drawing/2014/main" id="{35E80929-49E0-429F-8D65-8E32F3408E8D}"/>
              </a:ext>
            </a:extLst>
          </p:cNvPr>
          <p:cNvSpPr/>
          <p:nvPr/>
        </p:nvSpPr>
        <p:spPr>
          <a:xfrm rot="8833047">
            <a:off x="1558736" y="1616907"/>
            <a:ext cx="326536" cy="64162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0" name="Picture 59" descr="Chart, box and whisker chart&#10;&#10;Description automatically generated">
            <a:extLst>
              <a:ext uri="{FF2B5EF4-FFF2-40B4-BE49-F238E27FC236}">
                <a16:creationId xmlns:a16="http://schemas.microsoft.com/office/drawing/2014/main" id="{1E83E284-275E-41F7-A580-3FA6518160F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5" y="2319891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B1748F43-6340-43D6-9BF2-42F42CEB941C}"/>
              </a:ext>
            </a:extLst>
          </p:cNvPr>
          <p:cNvSpPr txBox="1"/>
          <p:nvPr/>
        </p:nvSpPr>
        <p:spPr>
          <a:xfrm>
            <a:off x="1883414" y="2730763"/>
            <a:ext cx="1158645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&lt; or &gt;5</a:t>
            </a:r>
          </a:p>
        </p:txBody>
      </p:sp>
      <p:sp>
        <p:nvSpPr>
          <p:cNvPr id="70" name="Flowchart: Collate 69">
            <a:extLst>
              <a:ext uri="{FF2B5EF4-FFF2-40B4-BE49-F238E27FC236}">
                <a16:creationId xmlns:a16="http://schemas.microsoft.com/office/drawing/2014/main" id="{69B922EB-533D-4FF3-9FA8-2783114F5A4F}"/>
              </a:ext>
            </a:extLst>
          </p:cNvPr>
          <p:cNvSpPr/>
          <p:nvPr/>
        </p:nvSpPr>
        <p:spPr>
          <a:xfrm rot="6479408">
            <a:off x="1785142" y="3242456"/>
            <a:ext cx="211567" cy="245345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5" name="Picture 64" descr="Chart, histogram&#10;&#10;Description automatically generated">
            <a:extLst>
              <a:ext uri="{FF2B5EF4-FFF2-40B4-BE49-F238E27FC236}">
                <a16:creationId xmlns:a16="http://schemas.microsoft.com/office/drawing/2014/main" id="{926166D1-9B30-4654-9499-D009B8A9F11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7" y="41306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58820C16-BD73-4544-A49F-83D5B1B15044}"/>
              </a:ext>
            </a:extLst>
          </p:cNvPr>
          <p:cNvSpPr txBox="1"/>
          <p:nvPr/>
        </p:nvSpPr>
        <p:spPr>
          <a:xfrm>
            <a:off x="1745067" y="3601328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 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Flowchart: Collate 67">
            <a:extLst>
              <a:ext uri="{FF2B5EF4-FFF2-40B4-BE49-F238E27FC236}">
                <a16:creationId xmlns:a16="http://schemas.microsoft.com/office/drawing/2014/main" id="{4F1BF518-5288-4E54-A888-4E0DAF76C32E}"/>
              </a:ext>
            </a:extLst>
          </p:cNvPr>
          <p:cNvSpPr/>
          <p:nvPr/>
        </p:nvSpPr>
        <p:spPr>
          <a:xfrm rot="3173424">
            <a:off x="1770883" y="391953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1" name="Picture 70" descr="Chart, bar chart&#10;&#10;Description automatically generated">
            <a:extLst>
              <a:ext uri="{FF2B5EF4-FFF2-40B4-BE49-F238E27FC236}">
                <a16:creationId xmlns:a16="http://schemas.microsoft.com/office/drawing/2014/main" id="{D55E92EA-DC89-4706-BDFA-035303F12E5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1446" y="3215172"/>
            <a:ext cx="1260000" cy="945000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80601C27-8C58-454E-90E0-74C9626E4F6B}"/>
              </a:ext>
            </a:extLst>
          </p:cNvPr>
          <p:cNvSpPr txBox="1"/>
          <p:nvPr/>
        </p:nvSpPr>
        <p:spPr>
          <a:xfrm>
            <a:off x="3922867" y="4083597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(%V)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Flowchart: Collate 72">
            <a:extLst>
              <a:ext uri="{FF2B5EF4-FFF2-40B4-BE49-F238E27FC236}">
                <a16:creationId xmlns:a16="http://schemas.microsoft.com/office/drawing/2014/main" id="{C3747A28-58DB-4849-981C-16A57F047AF2}"/>
              </a:ext>
            </a:extLst>
          </p:cNvPr>
          <p:cNvSpPr/>
          <p:nvPr/>
        </p:nvSpPr>
        <p:spPr>
          <a:xfrm rot="21115515">
            <a:off x="4969679" y="4366367"/>
            <a:ext cx="110370" cy="399465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508528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01B3E6-64AD-4D8F-A84E-B793B9ADF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5" y="1242139"/>
            <a:ext cx="5288130" cy="505795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641ABAF-7ADA-4054-BE0B-00CF4B868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18432CB-3F03-4AA3-B8FD-5B625530E5B2}"/>
              </a:ext>
            </a:extLst>
          </p:cNvPr>
          <p:cNvSpPr/>
          <p:nvPr/>
        </p:nvSpPr>
        <p:spPr>
          <a:xfrm>
            <a:off x="9862868" y="1110025"/>
            <a:ext cx="326711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5190192" y="254526"/>
            <a:ext cx="52693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~</a:t>
            </a:r>
            <a:r>
              <a:rPr lang="it-IT" sz="1200" dirty="0" err="1"/>
              <a:t>length</a:t>
            </a:r>
            <a:r>
              <a:rPr lang="it-IT" sz="1200" dirty="0"/>
              <a:t>(cm)+</a:t>
            </a:r>
            <a:r>
              <a:rPr lang="it-IT" sz="1200" dirty="0" err="1"/>
              <a:t>length</a:t>
            </a:r>
            <a:r>
              <a:rPr lang="it-IT" sz="1200" dirty="0"/>
              <a:t>(</a:t>
            </a:r>
            <a:r>
              <a:rPr lang="it-IT" sz="1200" dirty="0" err="1"/>
              <a:t>nodes</a:t>
            </a:r>
            <a:r>
              <a:rPr lang="it-IT" sz="1200" dirty="0"/>
              <a:t>)+</a:t>
            </a:r>
            <a:r>
              <a:rPr lang="it-IT" sz="1200" dirty="0" err="1"/>
              <a:t>distance+rank+m+v</a:t>
            </a:r>
            <a:endParaRPr lang="it-IT" sz="1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82</a:t>
            </a:fld>
            <a:endParaRPr lang="it-IT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</p:cNvCxnSpPr>
          <p:nvPr/>
        </p:nvCxnSpPr>
        <p:spPr>
          <a:xfrm flipH="1">
            <a:off x="5391165" y="2726760"/>
            <a:ext cx="2675721" cy="83416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387615" y="2807456"/>
            <a:ext cx="1121125" cy="205209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621648" y="2161125"/>
            <a:ext cx="3053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LENGTH_NODE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E070A1-5894-495E-98C8-8C0EF715B44D}"/>
              </a:ext>
            </a:extLst>
          </p:cNvPr>
          <p:cNvSpPr/>
          <p:nvPr/>
        </p:nvSpPr>
        <p:spPr>
          <a:xfrm>
            <a:off x="2052730" y="-36675"/>
            <a:ext cx="31374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M+V</a:t>
            </a:r>
          </a:p>
        </p:txBody>
      </p:sp>
    </p:spTree>
    <p:extLst>
      <p:ext uri="{BB962C8B-B14F-4D97-AF65-F5344CB8AC3E}">
        <p14:creationId xmlns:p14="http://schemas.microsoft.com/office/powerpoint/2010/main" val="113513083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44AB50-B744-48FD-9139-0BF60BEB3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5" y="1177856"/>
            <a:ext cx="5400455" cy="506370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641ABAF-7ADA-4054-BE0B-00CF4B868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18432CB-3F03-4AA3-B8FD-5B625530E5B2}"/>
              </a:ext>
            </a:extLst>
          </p:cNvPr>
          <p:cNvSpPr/>
          <p:nvPr/>
        </p:nvSpPr>
        <p:spPr>
          <a:xfrm>
            <a:off x="9862868" y="1110025"/>
            <a:ext cx="326711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5190192" y="254526"/>
            <a:ext cx="52693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~</a:t>
            </a:r>
            <a:r>
              <a:rPr lang="it-IT" sz="1200" dirty="0" err="1"/>
              <a:t>length</a:t>
            </a:r>
            <a:r>
              <a:rPr lang="it-IT" sz="1200" dirty="0"/>
              <a:t>(cm)+</a:t>
            </a:r>
            <a:r>
              <a:rPr lang="it-IT" sz="1200" dirty="0" err="1"/>
              <a:t>distance+rank+m+v</a:t>
            </a:r>
            <a:endParaRPr lang="it-IT" sz="1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83</a:t>
            </a:fld>
            <a:endParaRPr lang="it-IT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</p:cNvCxnSpPr>
          <p:nvPr/>
        </p:nvCxnSpPr>
        <p:spPr>
          <a:xfrm flipH="1">
            <a:off x="5391165" y="2726760"/>
            <a:ext cx="2675721" cy="83416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387615" y="3001992"/>
            <a:ext cx="1121125" cy="170803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621648" y="2161125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E070A1-5894-495E-98C8-8C0EF715B44D}"/>
              </a:ext>
            </a:extLst>
          </p:cNvPr>
          <p:cNvSpPr/>
          <p:nvPr/>
        </p:nvSpPr>
        <p:spPr>
          <a:xfrm>
            <a:off x="2052730" y="-36675"/>
            <a:ext cx="31374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M+V</a:t>
            </a:r>
          </a:p>
        </p:txBody>
      </p:sp>
    </p:spTree>
    <p:extLst>
      <p:ext uri="{BB962C8B-B14F-4D97-AF65-F5344CB8AC3E}">
        <p14:creationId xmlns:p14="http://schemas.microsoft.com/office/powerpoint/2010/main" val="158403561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44AB50-B744-48FD-9139-0BF60BEB3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5" y="1177856"/>
            <a:ext cx="5400455" cy="506370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641ABAF-7ADA-4054-BE0B-00CF4B868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18432CB-3F03-4AA3-B8FD-5B625530E5B2}"/>
              </a:ext>
            </a:extLst>
          </p:cNvPr>
          <p:cNvSpPr/>
          <p:nvPr/>
        </p:nvSpPr>
        <p:spPr>
          <a:xfrm>
            <a:off x="9862868" y="1110025"/>
            <a:ext cx="326711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5190192" y="254526"/>
            <a:ext cx="52693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~</a:t>
            </a:r>
            <a:r>
              <a:rPr lang="it-IT" sz="1200" dirty="0" err="1"/>
              <a:t>length</a:t>
            </a:r>
            <a:r>
              <a:rPr lang="it-IT" sz="1200" dirty="0"/>
              <a:t>(cm)+</a:t>
            </a:r>
            <a:r>
              <a:rPr lang="it-IT" sz="1200" dirty="0" err="1"/>
              <a:t>distance+rank+m+v</a:t>
            </a:r>
            <a:endParaRPr lang="it-IT" sz="1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84</a:t>
            </a:fld>
            <a:endParaRPr lang="it-IT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</p:cNvCxnSpPr>
          <p:nvPr/>
        </p:nvCxnSpPr>
        <p:spPr>
          <a:xfrm flipH="1">
            <a:off x="5391165" y="2726760"/>
            <a:ext cx="2675721" cy="83416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387615" y="3001992"/>
            <a:ext cx="1121125" cy="170803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621648" y="2161125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E070A1-5894-495E-98C8-8C0EF715B44D}"/>
              </a:ext>
            </a:extLst>
          </p:cNvPr>
          <p:cNvSpPr/>
          <p:nvPr/>
        </p:nvSpPr>
        <p:spPr>
          <a:xfrm>
            <a:off x="2052730" y="-36675"/>
            <a:ext cx="31374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M+V</a:t>
            </a:r>
          </a:p>
        </p:txBody>
      </p:sp>
    </p:spTree>
    <p:extLst>
      <p:ext uri="{BB962C8B-B14F-4D97-AF65-F5344CB8AC3E}">
        <p14:creationId xmlns:p14="http://schemas.microsoft.com/office/powerpoint/2010/main" val="311419075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E8F5F0-1833-46D3-91B5-1ADB06BBC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9" y="1189782"/>
            <a:ext cx="5811588" cy="487746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641ABAF-7ADA-4054-BE0B-00CF4B868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18432CB-3F03-4AA3-B8FD-5B625530E5B2}"/>
              </a:ext>
            </a:extLst>
          </p:cNvPr>
          <p:cNvSpPr/>
          <p:nvPr/>
        </p:nvSpPr>
        <p:spPr>
          <a:xfrm>
            <a:off x="9862868" y="1110025"/>
            <a:ext cx="326711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5190192" y="254526"/>
            <a:ext cx="52693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~</a:t>
            </a:r>
            <a:r>
              <a:rPr lang="it-IT" sz="1200" dirty="0" err="1"/>
              <a:t>length</a:t>
            </a:r>
            <a:r>
              <a:rPr lang="it-IT" sz="1200" dirty="0"/>
              <a:t>(cm)+</a:t>
            </a:r>
            <a:r>
              <a:rPr lang="it-IT" sz="1200" dirty="0" err="1"/>
              <a:t>distance+rank+v</a:t>
            </a:r>
            <a:endParaRPr lang="it-IT" sz="1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85</a:t>
            </a:fld>
            <a:endParaRPr lang="it-IT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</p:cNvCxnSpPr>
          <p:nvPr/>
        </p:nvCxnSpPr>
        <p:spPr>
          <a:xfrm flipH="1">
            <a:off x="5391165" y="2726760"/>
            <a:ext cx="2675721" cy="83416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583094" y="3001993"/>
            <a:ext cx="1149932" cy="143773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E070A1-5894-495E-98C8-8C0EF715B44D}"/>
              </a:ext>
            </a:extLst>
          </p:cNvPr>
          <p:cNvSpPr/>
          <p:nvPr/>
        </p:nvSpPr>
        <p:spPr>
          <a:xfrm>
            <a:off x="2052730" y="-36675"/>
            <a:ext cx="31374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M+V</a:t>
            </a:r>
          </a:p>
        </p:txBody>
      </p:sp>
    </p:spTree>
    <p:extLst>
      <p:ext uri="{BB962C8B-B14F-4D97-AF65-F5344CB8AC3E}">
        <p14:creationId xmlns:p14="http://schemas.microsoft.com/office/powerpoint/2010/main" val="175418850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E8F5F0-1833-46D3-91B5-1ADB06BBC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9" y="1189782"/>
            <a:ext cx="5811588" cy="487746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641ABAF-7ADA-4054-BE0B-00CF4B868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18432CB-3F03-4AA3-B8FD-5B625530E5B2}"/>
              </a:ext>
            </a:extLst>
          </p:cNvPr>
          <p:cNvSpPr/>
          <p:nvPr/>
        </p:nvSpPr>
        <p:spPr>
          <a:xfrm>
            <a:off x="9862868" y="1110025"/>
            <a:ext cx="326711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5190192" y="254526"/>
            <a:ext cx="52693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~</a:t>
            </a:r>
            <a:r>
              <a:rPr lang="it-IT" sz="1200" dirty="0" err="1"/>
              <a:t>length</a:t>
            </a:r>
            <a:r>
              <a:rPr lang="it-IT" sz="1200" dirty="0"/>
              <a:t>(cm)+</a:t>
            </a:r>
            <a:r>
              <a:rPr lang="it-IT" sz="1200" dirty="0" err="1"/>
              <a:t>distance+rank+v</a:t>
            </a:r>
            <a:endParaRPr lang="it-IT" sz="1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86</a:t>
            </a:fld>
            <a:endParaRPr lang="it-IT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</p:cNvCxnSpPr>
          <p:nvPr/>
        </p:nvCxnSpPr>
        <p:spPr>
          <a:xfrm flipH="1">
            <a:off x="5391165" y="2726760"/>
            <a:ext cx="2675721" cy="83416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583094" y="3001993"/>
            <a:ext cx="1149932" cy="143773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E070A1-5894-495E-98C8-8C0EF715B44D}"/>
              </a:ext>
            </a:extLst>
          </p:cNvPr>
          <p:cNvSpPr/>
          <p:nvPr/>
        </p:nvSpPr>
        <p:spPr>
          <a:xfrm>
            <a:off x="2052730" y="-36675"/>
            <a:ext cx="31374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M+V</a:t>
            </a:r>
          </a:p>
        </p:txBody>
      </p:sp>
    </p:spTree>
    <p:extLst>
      <p:ext uri="{BB962C8B-B14F-4D97-AF65-F5344CB8AC3E}">
        <p14:creationId xmlns:p14="http://schemas.microsoft.com/office/powerpoint/2010/main" val="140915443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8E2B816-2170-4965-9FAD-DAD545D8A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8684"/>
            <a:ext cx="5760000" cy="458543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641ABAF-7ADA-4054-BE0B-00CF4B868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18432CB-3F03-4AA3-B8FD-5B625530E5B2}"/>
              </a:ext>
            </a:extLst>
          </p:cNvPr>
          <p:cNvSpPr/>
          <p:nvPr/>
        </p:nvSpPr>
        <p:spPr>
          <a:xfrm>
            <a:off x="9862868" y="1110025"/>
            <a:ext cx="326711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5190192" y="254526"/>
            <a:ext cx="52693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~</a:t>
            </a:r>
            <a:r>
              <a:rPr lang="it-IT" sz="1200" dirty="0" err="1"/>
              <a:t>length</a:t>
            </a:r>
            <a:r>
              <a:rPr lang="it-IT" sz="1200" dirty="0"/>
              <a:t>(cm)+</a:t>
            </a:r>
            <a:r>
              <a:rPr lang="it-IT" sz="1200" dirty="0" err="1"/>
              <a:t>distance+rank+v</a:t>
            </a:r>
            <a:endParaRPr lang="it-IT" sz="1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87</a:t>
            </a:fld>
            <a:endParaRPr lang="it-IT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</p:cNvCxnSpPr>
          <p:nvPr/>
        </p:nvCxnSpPr>
        <p:spPr>
          <a:xfrm flipH="1">
            <a:off x="5391165" y="2726760"/>
            <a:ext cx="2675721" cy="83416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192030" y="2990491"/>
            <a:ext cx="1149932" cy="115018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E070A1-5894-495E-98C8-8C0EF715B44D}"/>
              </a:ext>
            </a:extLst>
          </p:cNvPr>
          <p:cNvSpPr/>
          <p:nvPr/>
        </p:nvSpPr>
        <p:spPr>
          <a:xfrm>
            <a:off x="2052730" y="-36675"/>
            <a:ext cx="31374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M+V</a:t>
            </a:r>
          </a:p>
        </p:txBody>
      </p:sp>
    </p:spTree>
    <p:extLst>
      <p:ext uri="{BB962C8B-B14F-4D97-AF65-F5344CB8AC3E}">
        <p14:creationId xmlns:p14="http://schemas.microsoft.com/office/powerpoint/2010/main" val="417732003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9641ABAF-7ADA-4054-BE0B-00CF4B868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02" y="136525"/>
            <a:ext cx="2625313" cy="1476739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18432CB-3F03-4AA3-B8FD-5B625530E5B2}"/>
              </a:ext>
            </a:extLst>
          </p:cNvPr>
          <p:cNvSpPr/>
          <p:nvPr/>
        </p:nvSpPr>
        <p:spPr>
          <a:xfrm>
            <a:off x="9862868" y="1110025"/>
            <a:ext cx="326711" cy="264228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BDD48B-F5E7-4778-A5C7-375DD2C62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163" y="1156061"/>
            <a:ext cx="5787062" cy="487829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nodes</a:t>
            </a:r>
            <a:r>
              <a:rPr lang="it-IT" dirty="0"/>
              <a:t>)+</a:t>
            </a:r>
            <a:r>
              <a:rPr lang="it-IT" dirty="0" err="1"/>
              <a:t>distance+rank+m+v</a:t>
            </a:r>
            <a:endParaRPr lang="it-IT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88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316376" y="1341765"/>
            <a:ext cx="3501019" cy="138499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(**).Coef=0.06;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Lenth</a:t>
            </a:r>
            <a:r>
              <a:rPr lang="it-IT" sz="1400" dirty="0"/>
              <a:t>(</a:t>
            </a:r>
            <a:r>
              <a:rPr lang="it-IT" sz="1400" dirty="0" err="1"/>
              <a:t>node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(**).Coef=0.08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(***).Coef=-0.4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Coef=-0.9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726760"/>
            <a:ext cx="2675721" cy="83416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640656" y="3100754"/>
            <a:ext cx="1555339" cy="109269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AIC=328.76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LENGTH_NODE</a:t>
            </a:r>
          </a:p>
        </p:txBody>
      </p:sp>
    </p:spTree>
    <p:extLst>
      <p:ext uri="{BB962C8B-B14F-4D97-AF65-F5344CB8AC3E}">
        <p14:creationId xmlns:p14="http://schemas.microsoft.com/office/powerpoint/2010/main" val="133325155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D2C7C3-B3CB-4DF3-B954-5994BA3CB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63" y="1198895"/>
            <a:ext cx="5760000" cy="48273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89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316376" y="1341765"/>
            <a:ext cx="3501019" cy="116955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(***).Coef=0.05;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(**).Coef=0.08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(***).Coef=-0.4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Coef=-0.9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511316"/>
            <a:ext cx="2675721" cy="104960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703608" y="3143841"/>
            <a:ext cx="1492387" cy="104960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AIC=327.06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943F3E8-12EB-4895-867F-3F1F991CCB37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distance+rank+m+v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79101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7B0F7A-BF29-4C97-95A0-4E1D7A7CC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089" y="2582590"/>
            <a:ext cx="7393874" cy="30280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F7F91F-CD33-483C-96B7-C67D0A41C7C0}"/>
              </a:ext>
            </a:extLst>
          </p:cNvPr>
          <p:cNvSpPr txBox="1"/>
          <p:nvPr/>
        </p:nvSpPr>
        <p:spPr>
          <a:xfrm>
            <a:off x="1781089" y="199677"/>
            <a:ext cx="6231633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600" dirty="0"/>
              <a:t>The </a:t>
            </a:r>
            <a:r>
              <a:rPr lang="it-IT" sz="1600" dirty="0" err="1"/>
              <a:t>original</a:t>
            </a:r>
            <a:r>
              <a:rPr lang="it-IT" sz="1600" dirty="0"/>
              <a:t> «</a:t>
            </a:r>
            <a:r>
              <a:rPr lang="it-IT" sz="1600" dirty="0" err="1"/>
              <a:t>new_shoots</a:t>
            </a:r>
            <a:r>
              <a:rPr lang="it-IT" sz="1600" dirty="0"/>
              <a:t>» file </a:t>
            </a:r>
            <a:r>
              <a:rPr lang="it-IT" sz="1600" dirty="0" err="1"/>
              <a:t>has</a:t>
            </a:r>
            <a:r>
              <a:rPr lang="it-IT" sz="1600" dirty="0"/>
              <a:t> the </a:t>
            </a:r>
            <a:r>
              <a:rPr lang="it-IT" sz="1600" dirty="0" err="1"/>
              <a:t>same</a:t>
            </a:r>
            <a:r>
              <a:rPr lang="it-IT" sz="1600" dirty="0"/>
              <a:t> information of the </a:t>
            </a:r>
            <a:r>
              <a:rPr lang="it-IT" sz="1600" dirty="0" err="1"/>
              <a:t>bud</a:t>
            </a:r>
            <a:r>
              <a:rPr lang="it-IT" sz="1600" dirty="0"/>
              <a:t> fate scale(in </a:t>
            </a:r>
            <a:r>
              <a:rPr lang="it-IT" sz="1600" dirty="0" err="1"/>
              <a:t>terms</a:t>
            </a:r>
            <a:r>
              <a:rPr lang="it-IT" sz="1600" dirty="0"/>
              <a:t> of new </a:t>
            </a:r>
            <a:r>
              <a:rPr lang="it-IT" sz="1600" dirty="0" err="1"/>
              <a:t>shoots</a:t>
            </a:r>
            <a:r>
              <a:rPr lang="it-IT" sz="1600" dirty="0"/>
              <a:t> </a:t>
            </a:r>
            <a:r>
              <a:rPr lang="it-IT" sz="1600" dirty="0" err="1"/>
              <a:t>details</a:t>
            </a:r>
            <a:r>
              <a:rPr lang="it-IT" sz="1600" dirty="0"/>
              <a:t>) plus </a:t>
            </a:r>
            <a:r>
              <a:rPr lang="it-IT" sz="1600" dirty="0" err="1"/>
              <a:t>it</a:t>
            </a:r>
            <a:r>
              <a:rPr lang="it-IT" sz="1600" dirty="0"/>
              <a:t> </a:t>
            </a:r>
            <a:r>
              <a:rPr lang="it-IT" sz="1600" dirty="0" err="1"/>
              <a:t>contains</a:t>
            </a:r>
            <a:r>
              <a:rPr lang="it-IT" sz="1600" dirty="0"/>
              <a:t> some the </a:t>
            </a:r>
            <a:r>
              <a:rPr lang="it-IT" sz="1600" dirty="0" err="1"/>
              <a:t>errors</a:t>
            </a:r>
            <a:r>
              <a:rPr lang="it-IT" sz="1600" dirty="0"/>
              <a:t>. </a:t>
            </a:r>
          </a:p>
          <a:p>
            <a:r>
              <a:rPr lang="it-IT" sz="1600" dirty="0" err="1"/>
              <a:t>Errors</a:t>
            </a:r>
            <a:r>
              <a:rPr lang="it-IT" sz="1600" dirty="0"/>
              <a:t>= new </a:t>
            </a:r>
            <a:r>
              <a:rPr lang="it-IT" sz="1600" dirty="0" err="1"/>
              <a:t>shoots</a:t>
            </a:r>
            <a:r>
              <a:rPr lang="it-IT" sz="1600" dirty="0"/>
              <a:t> </a:t>
            </a:r>
            <a:r>
              <a:rPr lang="it-IT" sz="1600" dirty="0" err="1"/>
              <a:t>that</a:t>
            </a:r>
            <a:r>
              <a:rPr lang="it-IT" sz="1600" dirty="0"/>
              <a:t> i </a:t>
            </a:r>
            <a:r>
              <a:rPr lang="it-IT" sz="1600" dirty="0" err="1"/>
              <a:t>can’t</a:t>
            </a:r>
            <a:r>
              <a:rPr lang="it-IT" sz="1600" dirty="0"/>
              <a:t> </a:t>
            </a:r>
            <a:r>
              <a:rPr lang="it-IT" sz="1600" dirty="0" err="1"/>
              <a:t>explain</a:t>
            </a:r>
            <a:r>
              <a:rPr lang="it-IT" sz="1600" dirty="0"/>
              <a:t> from </a:t>
            </a:r>
            <a:r>
              <a:rPr lang="it-IT" sz="1600" dirty="0" err="1"/>
              <a:t>where</a:t>
            </a:r>
            <a:r>
              <a:rPr lang="it-IT" sz="1600" dirty="0"/>
              <a:t> </a:t>
            </a:r>
            <a:r>
              <a:rPr lang="it-IT" sz="1600" dirty="0" err="1"/>
              <a:t>they</a:t>
            </a:r>
            <a:r>
              <a:rPr lang="it-IT" sz="1600" dirty="0"/>
              <a:t> </a:t>
            </a:r>
            <a:r>
              <a:rPr lang="it-IT" sz="1600" dirty="0" err="1"/>
              <a:t>came</a:t>
            </a:r>
            <a:r>
              <a:rPr lang="it-IT" sz="1600" dirty="0"/>
              <a:t> from. </a:t>
            </a:r>
            <a:r>
              <a:rPr lang="it-IT" sz="1600" dirty="0" err="1"/>
              <a:t>Assigned</a:t>
            </a:r>
            <a:r>
              <a:rPr lang="it-IT" sz="1600" dirty="0"/>
              <a:t> </a:t>
            </a:r>
            <a:r>
              <a:rPr lang="it-IT" sz="1600" dirty="0" err="1"/>
              <a:t>as</a:t>
            </a:r>
            <a:r>
              <a:rPr lang="it-IT" sz="1600" dirty="0"/>
              <a:t> «?»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endParaRPr lang="it-IT" sz="16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4F375E3-AB75-4B4F-B6BD-00397080BAF0}"/>
              </a:ext>
            </a:extLst>
          </p:cNvPr>
          <p:cNvSpPr/>
          <p:nvPr/>
        </p:nvSpPr>
        <p:spPr>
          <a:xfrm>
            <a:off x="5509658" y="2582590"/>
            <a:ext cx="489857" cy="302808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5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A43C37B-8CBF-452A-886C-ED38E6E9C759}"/>
              </a:ext>
            </a:extLst>
          </p:cNvPr>
          <p:cNvCxnSpPr>
            <a:cxnSpLocks/>
          </p:cNvCxnSpPr>
          <p:nvPr/>
        </p:nvCxnSpPr>
        <p:spPr>
          <a:xfrm>
            <a:off x="4364997" y="1158892"/>
            <a:ext cx="1345550" cy="142369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5FADD9C-4636-4EC0-8517-3FD9EF807386}"/>
              </a:ext>
            </a:extLst>
          </p:cNvPr>
          <p:cNvSpPr txBox="1"/>
          <p:nvPr/>
        </p:nvSpPr>
        <p:spPr>
          <a:xfrm>
            <a:off x="5999515" y="1411676"/>
            <a:ext cx="4624752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600" dirty="0" err="1">
                <a:highlight>
                  <a:srgbClr val="FFFF00"/>
                </a:highlight>
              </a:rPr>
              <a:t>These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errors</a:t>
            </a:r>
            <a:r>
              <a:rPr lang="it-IT" sz="1600" dirty="0">
                <a:highlight>
                  <a:srgbClr val="FFFF00"/>
                </a:highlight>
              </a:rPr>
              <a:t> impact </a:t>
            </a:r>
            <a:r>
              <a:rPr lang="it-IT" sz="1600" dirty="0" err="1">
                <a:highlight>
                  <a:srgbClr val="FFFF00"/>
                </a:highlight>
              </a:rPr>
              <a:t>less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than</a:t>
            </a:r>
            <a:r>
              <a:rPr lang="it-IT" sz="1600" dirty="0">
                <a:highlight>
                  <a:srgbClr val="FFFF00"/>
                </a:highlight>
              </a:rPr>
              <a:t> 3% on the </a:t>
            </a:r>
            <a:r>
              <a:rPr lang="it-IT" sz="1600" dirty="0" err="1">
                <a:highlight>
                  <a:srgbClr val="FFFF00"/>
                </a:highlight>
              </a:rPr>
              <a:t>totals</a:t>
            </a:r>
            <a:r>
              <a:rPr lang="it-IT" sz="1600" dirty="0">
                <a:highlight>
                  <a:srgbClr val="FFFF00"/>
                </a:highlight>
              </a:rPr>
              <a:t>, so i </a:t>
            </a:r>
            <a:r>
              <a:rPr lang="it-IT" sz="1600" dirty="0" err="1">
                <a:highlight>
                  <a:srgbClr val="FFFF00"/>
                </a:highlight>
              </a:rPr>
              <a:t>guess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we</a:t>
            </a:r>
            <a:r>
              <a:rPr lang="it-IT" sz="1600" dirty="0">
                <a:highlight>
                  <a:srgbClr val="FFFF00"/>
                </a:highlight>
              </a:rPr>
              <a:t> can </a:t>
            </a:r>
            <a:r>
              <a:rPr lang="it-IT" sz="1600" dirty="0" err="1">
                <a:highlight>
                  <a:srgbClr val="FFFF00"/>
                </a:highlight>
              </a:rPr>
              <a:t>ignore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them</a:t>
            </a:r>
            <a:r>
              <a:rPr lang="it-IT" sz="1600" dirty="0">
                <a:highlight>
                  <a:srgbClr val="FFFF00"/>
                </a:highlight>
              </a:rPr>
              <a:t> and use the </a:t>
            </a:r>
            <a:r>
              <a:rPr lang="it-IT" sz="1600" dirty="0" err="1">
                <a:highlight>
                  <a:srgbClr val="FFFF00"/>
                </a:highlight>
              </a:rPr>
              <a:t>bud_scale</a:t>
            </a:r>
            <a:r>
              <a:rPr lang="it-IT" sz="1600" dirty="0">
                <a:highlight>
                  <a:srgbClr val="FFFF00"/>
                </a:highlight>
              </a:rPr>
              <a:t> file </a:t>
            </a:r>
            <a:r>
              <a:rPr lang="it-IT" sz="1600" dirty="0" err="1">
                <a:highlight>
                  <a:srgbClr val="FFFF00"/>
                </a:highlight>
              </a:rPr>
              <a:t>also</a:t>
            </a:r>
            <a:r>
              <a:rPr lang="it-IT" sz="1600" dirty="0">
                <a:highlight>
                  <a:srgbClr val="FFFF00"/>
                </a:highlight>
              </a:rPr>
              <a:t> for new </a:t>
            </a:r>
            <a:r>
              <a:rPr lang="it-IT" sz="1600" dirty="0" err="1">
                <a:highlight>
                  <a:srgbClr val="FFFF00"/>
                </a:highlight>
              </a:rPr>
              <a:t>shoots</a:t>
            </a:r>
            <a:r>
              <a:rPr lang="it-IT" sz="1600" dirty="0">
                <a:highlight>
                  <a:srgbClr val="FFFF00"/>
                </a:highlight>
              </a:rPr>
              <a:t>. </a:t>
            </a:r>
            <a:r>
              <a:rPr lang="it-IT" sz="1600" dirty="0" err="1">
                <a:highlight>
                  <a:srgbClr val="FFFF00"/>
                </a:highlight>
              </a:rPr>
              <a:t>What</a:t>
            </a:r>
            <a:r>
              <a:rPr lang="it-IT" sz="1600" dirty="0">
                <a:highlight>
                  <a:srgbClr val="FFFF00"/>
                </a:highlight>
              </a:rPr>
              <a:t> do </a:t>
            </a:r>
            <a:r>
              <a:rPr lang="it-IT" sz="1600" dirty="0" err="1">
                <a:highlight>
                  <a:srgbClr val="FFFF00"/>
                </a:highlight>
              </a:rPr>
              <a:t>you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thing</a:t>
            </a:r>
            <a:r>
              <a:rPr lang="it-IT" sz="1600" dirty="0">
                <a:highlight>
                  <a:srgbClr val="FFFF00"/>
                </a:highlight>
              </a:rPr>
              <a:t>?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endParaRPr lang="it-IT" sz="1600" dirty="0">
              <a:highlight>
                <a:srgbClr val="FFFF00"/>
              </a:highlight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144210-EFF4-4D91-8BEE-267744093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7652409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3DB1C2-E8CB-4FAE-9553-890416D26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63" y="1172219"/>
            <a:ext cx="5760000" cy="4717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 </a:t>
            </a:r>
            <a:r>
              <a:rPr lang="it-IT" dirty="0" err="1"/>
              <a:t>distance+rank+v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90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316376" y="1341765"/>
            <a:ext cx="3501019" cy="95410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(***).Coef=0.05;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(**).Coef=0.08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(***).Coef=-0.4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Coef=-1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295872"/>
            <a:ext cx="2675721" cy="126505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726612" y="3153254"/>
            <a:ext cx="1469384" cy="76484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AIC=328.14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415236" y="2704925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</a:t>
            </a:r>
            <a:r>
              <a:rPr lang="it-IT" dirty="0" err="1"/>
              <a:t>rank</a:t>
            </a:r>
            <a:r>
              <a:rPr lang="it-IT" dirty="0"/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334D56E-EF63-40D6-B9C3-43D2F89D438B}"/>
              </a:ext>
            </a:extLst>
          </p:cNvPr>
          <p:cNvSpPr txBox="1"/>
          <p:nvPr/>
        </p:nvSpPr>
        <p:spPr>
          <a:xfrm>
            <a:off x="6660616" y="5419050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25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0.25%</a:t>
            </a:r>
          </a:p>
        </p:txBody>
      </p:sp>
      <p:sp>
        <p:nvSpPr>
          <p:cNvPr id="24" name="Smiley Face 23">
            <a:extLst>
              <a:ext uri="{FF2B5EF4-FFF2-40B4-BE49-F238E27FC236}">
                <a16:creationId xmlns:a16="http://schemas.microsoft.com/office/drawing/2014/main" id="{648B4668-B39E-4199-9278-EE7AD2820C91}"/>
              </a:ext>
            </a:extLst>
          </p:cNvPr>
          <p:cNvSpPr/>
          <p:nvPr/>
        </p:nvSpPr>
        <p:spPr>
          <a:xfrm>
            <a:off x="6314784" y="5652499"/>
            <a:ext cx="345831" cy="369331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D849B0B-86BC-4E5E-A5D7-E0F97C96DA8C}"/>
              </a:ext>
            </a:extLst>
          </p:cNvPr>
          <p:cNvSpPr txBox="1"/>
          <p:nvPr/>
        </p:nvSpPr>
        <p:spPr>
          <a:xfrm>
            <a:off x="3286892" y="6070607"/>
            <a:ext cx="3818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How can I make a </a:t>
            </a:r>
            <a:r>
              <a:rPr lang="it-IT" dirty="0" err="1">
                <a:highlight>
                  <a:srgbClr val="FFFF00"/>
                </a:highlight>
              </a:rPr>
              <a:t>graph</a:t>
            </a:r>
            <a:r>
              <a:rPr lang="it-IT" dirty="0">
                <a:highlight>
                  <a:srgbClr val="FFFF00"/>
                </a:highlight>
              </a:rPr>
              <a:t> of </a:t>
            </a:r>
            <a:r>
              <a:rPr lang="it-IT" dirty="0" err="1">
                <a:highlight>
                  <a:srgbClr val="FFFF00"/>
                </a:highlight>
              </a:rPr>
              <a:t>those</a:t>
            </a:r>
            <a:r>
              <a:rPr lang="it-IT" dirty="0">
                <a:highlight>
                  <a:srgbClr val="FFFF00"/>
                </a:highlight>
              </a:rPr>
              <a:t> 4 </a:t>
            </a:r>
            <a:r>
              <a:rPr lang="it-IT" dirty="0" err="1">
                <a:highlight>
                  <a:srgbClr val="FFFF00"/>
                </a:highlight>
              </a:rPr>
              <a:t>predictors</a:t>
            </a:r>
            <a:r>
              <a:rPr lang="it-IT" dirty="0">
                <a:highlight>
                  <a:srgbClr val="FFFF00"/>
                </a:highlight>
              </a:rPr>
              <a:t>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316706-4166-4297-A6B5-DFF5680786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5837" y="3081046"/>
            <a:ext cx="5760000" cy="2265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62951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602EE8-C78E-41DC-8902-F3ABDD7CC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50" y="2774413"/>
            <a:ext cx="4680000" cy="34623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 </a:t>
            </a:r>
            <a:r>
              <a:rPr lang="it-IT" dirty="0" err="1"/>
              <a:t>distance+rank+m+v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91</a:t>
            </a:fld>
            <a:endParaRPr lang="it-I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C9D714-D815-4BC1-A85C-80C7C6E52E7E}"/>
              </a:ext>
            </a:extLst>
          </p:cNvPr>
          <p:cNvSpPr txBox="1"/>
          <p:nvPr/>
        </p:nvSpPr>
        <p:spPr>
          <a:xfrm>
            <a:off x="2610929" y="1476595"/>
            <a:ext cx="6567315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1600" dirty="0"/>
              <a:t>Step </a:t>
            </a:r>
            <a:r>
              <a:rPr lang="it-IT" sz="1600" dirty="0" err="1"/>
              <a:t>function</a:t>
            </a:r>
            <a:r>
              <a:rPr lang="it-IT" sz="1600" dirty="0"/>
              <a:t> </a:t>
            </a:r>
            <a:r>
              <a:rPr lang="it-IT" sz="1600" dirty="0" err="1"/>
              <a:t>says</a:t>
            </a:r>
            <a:r>
              <a:rPr lang="it-IT" sz="1600" dirty="0"/>
              <a:t> </a:t>
            </a:r>
            <a:r>
              <a:rPr lang="it-IT" sz="1600" dirty="0" err="1"/>
              <a:t>that</a:t>
            </a:r>
            <a:r>
              <a:rPr lang="it-IT" sz="1600" dirty="0"/>
              <a:t> the best model </a:t>
            </a:r>
            <a:r>
              <a:rPr lang="it-IT" sz="1600" dirty="0" err="1"/>
              <a:t>includes</a:t>
            </a:r>
            <a:r>
              <a:rPr lang="it-IT" sz="1600" dirty="0"/>
              <a:t> </a:t>
            </a:r>
            <a:r>
              <a:rPr lang="it-IT" sz="1600" dirty="0" err="1"/>
              <a:t>also</a:t>
            </a:r>
            <a:r>
              <a:rPr lang="it-IT" sz="1600" dirty="0"/>
              <a:t> «m». </a:t>
            </a:r>
            <a:r>
              <a:rPr lang="it-IT" sz="1600" dirty="0" err="1"/>
              <a:t>That</a:t>
            </a:r>
            <a:r>
              <a:rPr lang="it-IT" sz="1600" dirty="0"/>
              <a:t> I </a:t>
            </a:r>
            <a:r>
              <a:rPr lang="it-IT" sz="1600" dirty="0" err="1"/>
              <a:t>removed</a:t>
            </a:r>
            <a:r>
              <a:rPr lang="it-IT" sz="1600" dirty="0"/>
              <a:t> </a:t>
            </a:r>
            <a:r>
              <a:rPr lang="it-IT" sz="1600" dirty="0" err="1"/>
              <a:t>because</a:t>
            </a:r>
            <a:r>
              <a:rPr lang="it-IT" sz="1600" dirty="0"/>
              <a:t> </a:t>
            </a:r>
            <a:r>
              <a:rPr lang="it-IT" sz="1600" dirty="0" err="1"/>
              <a:t>it</a:t>
            </a:r>
            <a:r>
              <a:rPr lang="it-IT" sz="1600" dirty="0"/>
              <a:t> </a:t>
            </a:r>
            <a:r>
              <a:rPr lang="it-IT" sz="1600" dirty="0" err="1"/>
              <a:t>was</a:t>
            </a:r>
            <a:r>
              <a:rPr lang="it-IT" sz="1600" dirty="0"/>
              <a:t> </a:t>
            </a:r>
            <a:r>
              <a:rPr lang="it-IT" sz="1600" dirty="0" err="1"/>
              <a:t>not</a:t>
            </a:r>
            <a:r>
              <a:rPr lang="it-IT" sz="1600" dirty="0"/>
              <a:t> </a:t>
            </a:r>
            <a:r>
              <a:rPr lang="it-IT" sz="1600" dirty="0" err="1"/>
              <a:t>significant</a:t>
            </a:r>
            <a:r>
              <a:rPr lang="it-IT" sz="1600" dirty="0"/>
              <a:t>.</a:t>
            </a:r>
          </a:p>
          <a:p>
            <a:pPr algn="ctr"/>
            <a:r>
              <a:rPr lang="it-IT" sz="1600" dirty="0" err="1"/>
              <a:t>If</a:t>
            </a:r>
            <a:r>
              <a:rPr lang="it-IT" sz="1600" dirty="0"/>
              <a:t> I </a:t>
            </a:r>
            <a:r>
              <a:rPr lang="it-IT" sz="1600" dirty="0" err="1"/>
              <a:t>also</a:t>
            </a:r>
            <a:r>
              <a:rPr lang="it-IT" sz="1600" dirty="0"/>
              <a:t> </a:t>
            </a:r>
            <a:r>
              <a:rPr lang="it-IT" sz="1600" dirty="0" err="1"/>
              <a:t>remove</a:t>
            </a:r>
            <a:r>
              <a:rPr lang="it-IT" sz="1600" dirty="0"/>
              <a:t> </a:t>
            </a:r>
            <a:r>
              <a:rPr lang="it-IT" sz="1600" dirty="0" err="1"/>
              <a:t>rank</a:t>
            </a:r>
            <a:r>
              <a:rPr lang="it-IT" sz="1600" dirty="0"/>
              <a:t> from the model (</a:t>
            </a:r>
            <a:r>
              <a:rPr lang="it-IT" sz="1600" dirty="0" err="1"/>
              <a:t>because</a:t>
            </a:r>
            <a:r>
              <a:rPr lang="it-IT" sz="1600" dirty="0"/>
              <a:t> </a:t>
            </a:r>
            <a:r>
              <a:rPr lang="it-IT" sz="1600" dirty="0" err="1"/>
              <a:t>is</a:t>
            </a:r>
            <a:r>
              <a:rPr lang="it-IT" sz="1600" dirty="0"/>
              <a:t> </a:t>
            </a:r>
            <a:r>
              <a:rPr lang="it-IT" sz="1600" dirty="0" err="1"/>
              <a:t>trhe</a:t>
            </a:r>
            <a:r>
              <a:rPr lang="it-IT" sz="1600" dirty="0"/>
              <a:t> </a:t>
            </a:r>
            <a:r>
              <a:rPr lang="it-IT" sz="1600" dirty="0" err="1"/>
              <a:t>less</a:t>
            </a:r>
            <a:r>
              <a:rPr lang="it-IT" sz="1600" dirty="0"/>
              <a:t> </a:t>
            </a:r>
            <a:r>
              <a:rPr lang="it-IT" sz="1600" dirty="0" err="1"/>
              <a:t>significant</a:t>
            </a:r>
            <a:r>
              <a:rPr lang="it-IT" sz="1600" dirty="0"/>
              <a:t>. </a:t>
            </a:r>
            <a:r>
              <a:rPr lang="it-IT" sz="1600" dirty="0" err="1"/>
              <a:t>Even</a:t>
            </a:r>
            <a:r>
              <a:rPr lang="it-IT" sz="1600" dirty="0"/>
              <a:t> </a:t>
            </a:r>
            <a:r>
              <a:rPr lang="it-IT" sz="1600" dirty="0" err="1"/>
              <a:t>though</a:t>
            </a:r>
            <a:r>
              <a:rPr lang="it-IT" sz="1600" dirty="0"/>
              <a:t> </a:t>
            </a:r>
            <a:r>
              <a:rPr lang="it-IT" sz="1600" dirty="0" err="1"/>
              <a:t>permutations</a:t>
            </a:r>
            <a:r>
              <a:rPr lang="it-IT" sz="1600" dirty="0"/>
              <a:t> </a:t>
            </a:r>
            <a:r>
              <a:rPr lang="it-IT" sz="1600" dirty="0" err="1"/>
              <a:t>showed</a:t>
            </a:r>
            <a:r>
              <a:rPr lang="it-IT" sz="1600" dirty="0"/>
              <a:t> 0.25% of </a:t>
            </a:r>
            <a:r>
              <a:rPr lang="it-IT" sz="1600" dirty="0" err="1"/>
              <a:t>causal</a:t>
            </a:r>
            <a:r>
              <a:rPr lang="it-IT" sz="1600" dirty="0"/>
              <a:t> </a:t>
            </a:r>
            <a:r>
              <a:rPr lang="it-IT" sz="1600" dirty="0" err="1"/>
              <a:t>effect</a:t>
            </a:r>
            <a:r>
              <a:rPr lang="it-IT" sz="1600" dirty="0"/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32FB2A-6FBD-4E15-A024-6676DE7F1A09}"/>
              </a:ext>
            </a:extLst>
          </p:cNvPr>
          <p:cNvSpPr/>
          <p:nvPr/>
        </p:nvSpPr>
        <p:spPr>
          <a:xfrm>
            <a:off x="3322944" y="5102629"/>
            <a:ext cx="3397170" cy="1167276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42965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46163" y="910217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(1=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present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0=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absent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), from V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buds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related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PROLEPTIC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shoots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 w="0"/>
                <a:solidFill>
                  <a:srgbClr val="70AD47">
                    <a:lumMod val="50000"/>
                  </a:srgbClr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~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(cm)+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distance+rank+m+v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92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Chart, bar chart, histogram&#10;&#10;Description automatically generated">
            <a:extLst>
              <a:ext uri="{FF2B5EF4-FFF2-40B4-BE49-F238E27FC236}">
                <a16:creationId xmlns:a16="http://schemas.microsoft.com/office/drawing/2014/main" id="{97EEEF36-B6D3-4D49-B12B-82A7B144BC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62" y="1233382"/>
            <a:ext cx="3600000" cy="27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C7B7B85C-20E8-4000-AEC8-3D461105D6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2188" y="1233382"/>
            <a:ext cx="3600000" cy="27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 descr="Chart, bar chart, histogram&#10;&#10;Description automatically generated">
            <a:extLst>
              <a:ext uri="{FF2B5EF4-FFF2-40B4-BE49-F238E27FC236}">
                <a16:creationId xmlns:a16="http://schemas.microsoft.com/office/drawing/2014/main" id="{B0A02EC0-03B4-448C-A751-6A231B2D12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3800" y="1233382"/>
            <a:ext cx="3600000" cy="27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 descr="Chart, histogram, box and whisker chart&#10;&#10;Description automatically generated">
            <a:extLst>
              <a:ext uri="{FF2B5EF4-FFF2-40B4-BE49-F238E27FC236}">
                <a16:creationId xmlns:a16="http://schemas.microsoft.com/office/drawing/2014/main" id="{A6790AE4-5B4C-4344-8F1D-2E6BB0652D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449" y="4021475"/>
            <a:ext cx="3600000" cy="27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 descr="Chart, bar chart&#10;&#10;Description automatically generated">
            <a:extLst>
              <a:ext uri="{FF2B5EF4-FFF2-40B4-BE49-F238E27FC236}">
                <a16:creationId xmlns:a16="http://schemas.microsoft.com/office/drawing/2014/main" id="{85808BDD-A3FA-4EA3-A6D1-9315E16E59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600" y="3996009"/>
            <a:ext cx="3600000" cy="27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1" name="Arrow: Down 20">
            <a:extLst>
              <a:ext uri="{FF2B5EF4-FFF2-40B4-BE49-F238E27FC236}">
                <a16:creationId xmlns:a16="http://schemas.microsoft.com/office/drawing/2014/main" id="{98C1E8AE-2927-47A5-BE25-7B276918D19F}"/>
              </a:ext>
            </a:extLst>
          </p:cNvPr>
          <p:cNvSpPr/>
          <p:nvPr/>
        </p:nvSpPr>
        <p:spPr>
          <a:xfrm>
            <a:off x="3543511" y="3429000"/>
            <a:ext cx="263612" cy="553188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60846A0D-AF36-473F-9639-072A41370E12}"/>
              </a:ext>
            </a:extLst>
          </p:cNvPr>
          <p:cNvSpPr/>
          <p:nvPr/>
        </p:nvSpPr>
        <p:spPr>
          <a:xfrm rot="4744538">
            <a:off x="5667633" y="4487216"/>
            <a:ext cx="263612" cy="553188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29412FF4-EFDA-40BB-BC62-8F7F3C329928}"/>
              </a:ext>
            </a:extLst>
          </p:cNvPr>
          <p:cNvSpPr/>
          <p:nvPr/>
        </p:nvSpPr>
        <p:spPr>
          <a:xfrm rot="17042971">
            <a:off x="1624183" y="4371606"/>
            <a:ext cx="263612" cy="553188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2974203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A709256-6420-4375-8DBC-E830B5E194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59" y="1252386"/>
            <a:ext cx="5760000" cy="401409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(1=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present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0=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absent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), from V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buds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related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PROLEPTIC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shoots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118010" y="-13113"/>
            <a:ext cx="2201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 w="0"/>
                <a:solidFill>
                  <a:srgbClr val="70AD47">
                    <a:lumMod val="50000"/>
                  </a:srgbClr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From 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~v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93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316376" y="1341765"/>
            <a:ext cx="3501019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marR="0" lvl="0" indent="-2857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 </a:t>
            </a:r>
            <a:r>
              <a:rPr kumimoji="0" lang="it-IT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</a:t>
            </a:r>
            <a:r>
              <a:rPr kumimoji="0" lang="it-IT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significant</a:t>
            </a:r>
            <a:r>
              <a:rPr kumimoji="0" lang="it-IT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(***). Coef=-0.75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1649542"/>
            <a:ext cx="2675721" cy="191138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4560498" y="3153254"/>
            <a:ext cx="635498" cy="17079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AIC=366.44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BF2D5B40-0CE8-4077-9EC9-7D412C7D22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037" y="2535255"/>
            <a:ext cx="4957985" cy="371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66325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Chart&#10;&#10;Description automatically generated">
            <a:extLst>
              <a:ext uri="{FF2B5EF4-FFF2-40B4-BE49-F238E27FC236}">
                <a16:creationId xmlns:a16="http://schemas.microsoft.com/office/drawing/2014/main" id="{007775E7-D362-46AC-BC27-E5D583FC7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1676322" y="1843642"/>
            <a:ext cx="8705325" cy="3476645"/>
            <a:chOff x="-300880" y="747920"/>
            <a:chExt cx="8705325" cy="347664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-300880" y="747920"/>
              <a:ext cx="7269613" cy="3476645"/>
              <a:chOff x="-134508" y="-158198"/>
              <a:chExt cx="7269613" cy="347664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18FA67C-C4A0-4DCA-8575-6FC4B908E1C9}"/>
                  </a:ext>
                </a:extLst>
              </p:cNvPr>
              <p:cNvCxnSpPr>
                <a:cxnSpLocks/>
                <a:stCxn id="37" idx="2"/>
                <a:endCxn id="13" idx="0"/>
              </p:cNvCxnSpPr>
              <p:nvPr/>
            </p:nvCxnSpPr>
            <p:spPr>
              <a:xfrm flipH="1">
                <a:off x="1164254" y="500714"/>
                <a:ext cx="9245" cy="424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C575956-3A9A-41EC-96DF-14A9E573B56E}"/>
                  </a:ext>
                </a:extLst>
              </p:cNvPr>
              <p:cNvSpPr/>
              <p:nvPr/>
            </p:nvSpPr>
            <p:spPr>
              <a:xfrm>
                <a:off x="-134508" y="924758"/>
                <a:ext cx="2597523" cy="525573"/>
              </a:xfrm>
              <a:prstGeom prst="rect">
                <a:avLst/>
              </a:prstGeom>
              <a:solidFill>
                <a:srgbClr val="4472C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Box2: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how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many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buds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Box4: do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you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:r>
                  <a:rPr kumimoji="0" lang="it-IT" sz="1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burst</a:t>
                </a:r>
                <a:r>
                  <a:rPr kumimoji="0" lang="it-IT" sz="1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-291636" y="2696228"/>
              <a:ext cx="2597521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</p:cNvCxnSpPr>
            <p:nvPr/>
          </p:nvCxnSpPr>
          <p:spPr>
            <a:xfrm>
              <a:off x="2304672" y="3214362"/>
              <a:ext cx="274269" cy="41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7125" y="3221801"/>
              <a:ext cx="2412" cy="430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4415D-F78C-4310-ADE3-70630B6CEC5E}"/>
                </a:ext>
              </a:extLst>
            </p:cNvPr>
            <p:cNvSpPr/>
            <p:nvPr/>
          </p:nvSpPr>
          <p:spPr>
            <a:xfrm>
              <a:off x="2229065" y="3645845"/>
              <a:ext cx="1429714" cy="5719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Box:3.1Proportion of M?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Box2: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many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V and M </a:t>
              </a:r>
              <a:r>
                <a:rPr kumimoji="0" lang="it-IT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buds</a:t>
              </a: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2975084" y="3452171"/>
            <a:ext cx="9243" cy="339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Box0: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bear a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sylleptic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007576" y="1851760"/>
            <a:ext cx="3111277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0AC86C1-360D-43AB-AAD7-24DB10F7DE7A}"/>
              </a:ext>
            </a:extLst>
          </p:cNvPr>
          <p:cNvCxnSpPr>
            <a:cxnSpLocks/>
            <a:stCxn id="36" idx="1"/>
            <a:endCxn id="19" idx="3"/>
          </p:cNvCxnSpPr>
          <p:nvPr/>
        </p:nvCxnSpPr>
        <p:spPr>
          <a:xfrm flipH="1">
            <a:off x="3568261" y="5027541"/>
            <a:ext cx="638006" cy="6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Box5: How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many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59752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Box1.0: Existence of B (0,1)?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6727F7-1003-4660-B7A4-BCC9A893AC4D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5C4D50-D492-4945-96C8-4FBCB4CC7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94</a:t>
            </a:fld>
            <a:endParaRPr lang="it-IT"/>
          </a:p>
        </p:txBody>
      </p:sp>
      <p:pic>
        <p:nvPicPr>
          <p:cNvPr id="49" name="Picture 48" descr="Chart, histogram&#10;&#10;Description automatically generated">
            <a:extLst>
              <a:ext uri="{FF2B5EF4-FFF2-40B4-BE49-F238E27FC236}">
                <a16:creationId xmlns:a16="http://schemas.microsoft.com/office/drawing/2014/main" id="{27E690C3-391C-4E56-8803-C787259CB1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4" name="Flowchart: Collate 43">
            <a:extLst>
              <a:ext uri="{FF2B5EF4-FFF2-40B4-BE49-F238E27FC236}">
                <a16:creationId xmlns:a16="http://schemas.microsoft.com/office/drawing/2014/main" id="{CAC63F35-6783-4804-BCC6-B4F0ADB892D7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lowchart: Collate 37">
            <a:extLst>
              <a:ext uri="{FF2B5EF4-FFF2-40B4-BE49-F238E27FC236}">
                <a16:creationId xmlns:a16="http://schemas.microsoft.com/office/drawing/2014/main" id="{FC4549F6-3008-4695-80C9-14F916235B87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9109F3A-5359-437C-8C68-6FC7B705BDB5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98B169-129A-4E61-8F3F-CCAF09D100CE}"/>
              </a:ext>
            </a:extLst>
          </p:cNvPr>
          <p:cNvSpPr txBox="1"/>
          <p:nvPr/>
        </p:nvSpPr>
        <p:spPr>
          <a:xfrm>
            <a:off x="9943380" y="3541781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Flowchart: Collate 45">
            <a:extLst>
              <a:ext uri="{FF2B5EF4-FFF2-40B4-BE49-F238E27FC236}">
                <a16:creationId xmlns:a16="http://schemas.microsoft.com/office/drawing/2014/main" id="{BF8E14DD-8C91-40FF-B221-6B44CC94CCBD}"/>
              </a:ext>
            </a:extLst>
          </p:cNvPr>
          <p:cNvSpPr/>
          <p:nvPr/>
        </p:nvSpPr>
        <p:spPr>
          <a:xfrm rot="2309922">
            <a:off x="10216271" y="3755652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8306757-BABB-4FEA-B594-67FA4CE46EC9}"/>
              </a:ext>
            </a:extLst>
          </p:cNvPr>
          <p:cNvSpPr txBox="1"/>
          <p:nvPr/>
        </p:nvSpPr>
        <p:spPr>
          <a:xfrm>
            <a:off x="5575602" y="4234666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Flowchart: Collate 50">
            <a:extLst>
              <a:ext uri="{FF2B5EF4-FFF2-40B4-BE49-F238E27FC236}">
                <a16:creationId xmlns:a16="http://schemas.microsoft.com/office/drawing/2014/main" id="{058E7BF3-B658-4993-8DEE-73EC09935165}"/>
              </a:ext>
            </a:extLst>
          </p:cNvPr>
          <p:cNvSpPr/>
          <p:nvPr/>
        </p:nvSpPr>
        <p:spPr>
          <a:xfrm rot="21115515">
            <a:off x="6716543" y="452806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2" name="Picture 51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6A3A5B89-325B-4A78-B991-F18C1A5364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262" y="3159828"/>
            <a:ext cx="1360168" cy="1020126"/>
          </a:xfrm>
          <a:prstGeom prst="rect">
            <a:avLst/>
          </a:prstGeom>
        </p:spPr>
      </p:pic>
      <p:pic>
        <p:nvPicPr>
          <p:cNvPr id="50" name="Picture 49" descr="Chart, histogram&#10;&#10;Description automatically generated">
            <a:extLst>
              <a:ext uri="{FF2B5EF4-FFF2-40B4-BE49-F238E27FC236}">
                <a16:creationId xmlns:a16="http://schemas.microsoft.com/office/drawing/2014/main" id="{2342CCC4-857F-47EB-8700-AB4DB443FB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461458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9AE52138-F218-4DD0-9680-DB66F64E868A}"/>
              </a:ext>
            </a:extLst>
          </p:cNvPr>
          <p:cNvSpPr/>
          <p:nvPr/>
        </p:nvSpPr>
        <p:spPr>
          <a:xfrm rot="5025691">
            <a:off x="9820803" y="4556121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55175F2-A2B2-455B-BC7F-A2CA74A91C3B}"/>
              </a:ext>
            </a:extLst>
          </p:cNvPr>
          <p:cNvSpPr txBox="1"/>
          <p:nvPr/>
        </p:nvSpPr>
        <p:spPr>
          <a:xfrm>
            <a:off x="9439669" y="4585088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230EFD45-2125-44CA-B1D7-E571CF61C9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105" y="543971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1471CCF6-30A5-4169-8013-002F3274465C}"/>
              </a:ext>
            </a:extLst>
          </p:cNvPr>
          <p:cNvSpPr/>
          <p:nvPr/>
        </p:nvSpPr>
        <p:spPr>
          <a:xfrm rot="3293079">
            <a:off x="8187416" y="5172961"/>
            <a:ext cx="160261" cy="61539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DAC7AA4-2E03-4EAE-90BC-48702D728F80}"/>
              </a:ext>
            </a:extLst>
          </p:cNvPr>
          <p:cNvSpPr txBox="1"/>
          <p:nvPr/>
        </p:nvSpPr>
        <p:spPr>
          <a:xfrm>
            <a:off x="7329970" y="5181787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ifM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:~M</a:t>
            </a:r>
          </a:p>
        </p:txBody>
      </p:sp>
      <p:pic>
        <p:nvPicPr>
          <p:cNvPr id="60" name="Picture 59" descr="Histogram&#10;&#10;Description automatically generated">
            <a:extLst>
              <a:ext uri="{FF2B5EF4-FFF2-40B4-BE49-F238E27FC236}">
                <a16:creationId xmlns:a16="http://schemas.microsoft.com/office/drawing/2014/main" id="{B55A17CF-78D8-4FB9-97F3-CAE27D8951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0" y="89571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1CBF1C37-F55D-49F6-A847-2844BB69F834}"/>
              </a:ext>
            </a:extLst>
          </p:cNvPr>
          <p:cNvSpPr txBox="1"/>
          <p:nvPr/>
        </p:nvSpPr>
        <p:spPr>
          <a:xfrm>
            <a:off x="1885406" y="1652843"/>
            <a:ext cx="875769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62" name="Flowchart: Collate 61">
            <a:extLst>
              <a:ext uri="{FF2B5EF4-FFF2-40B4-BE49-F238E27FC236}">
                <a16:creationId xmlns:a16="http://schemas.microsoft.com/office/drawing/2014/main" id="{EF7808B5-8A35-4387-BEEE-A386AEE1F047}"/>
              </a:ext>
            </a:extLst>
          </p:cNvPr>
          <p:cNvSpPr/>
          <p:nvPr/>
        </p:nvSpPr>
        <p:spPr>
          <a:xfrm rot="9530062">
            <a:off x="1527563" y="1279124"/>
            <a:ext cx="283278" cy="80628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7CAD90F3-D476-41EC-ABF1-C354D22CF03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5" y="215667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817C3591-2314-420C-9FA1-1D303CAEAEBA}"/>
              </a:ext>
            </a:extLst>
          </p:cNvPr>
          <p:cNvSpPr txBox="1"/>
          <p:nvPr/>
        </p:nvSpPr>
        <p:spPr>
          <a:xfrm>
            <a:off x="1727391" y="2769716"/>
            <a:ext cx="875769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rank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node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67" name="Flowchart: Collate 66">
            <a:extLst>
              <a:ext uri="{FF2B5EF4-FFF2-40B4-BE49-F238E27FC236}">
                <a16:creationId xmlns:a16="http://schemas.microsoft.com/office/drawing/2014/main" id="{59B88009-B778-418B-B713-4E9904ADB35C}"/>
              </a:ext>
            </a:extLst>
          </p:cNvPr>
          <p:cNvSpPr/>
          <p:nvPr/>
        </p:nvSpPr>
        <p:spPr>
          <a:xfrm rot="7618132">
            <a:off x="1716816" y="3098766"/>
            <a:ext cx="152751" cy="318459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8" name="Picture 67" descr="Chart, histogram&#10;&#10;Description automatically generated">
            <a:extLst>
              <a:ext uri="{FF2B5EF4-FFF2-40B4-BE49-F238E27FC236}">
                <a16:creationId xmlns:a16="http://schemas.microsoft.com/office/drawing/2014/main" id="{19425E48-B3C9-4562-82C7-89F90EB4E1B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6" y="368431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AF4B2473-5A11-41FF-B559-4F764AADB129}"/>
              </a:ext>
            </a:extLst>
          </p:cNvPr>
          <p:cNvSpPr txBox="1"/>
          <p:nvPr/>
        </p:nvSpPr>
        <p:spPr>
          <a:xfrm>
            <a:off x="1745067" y="3601328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normalized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 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Flowchart: Collate 69">
            <a:extLst>
              <a:ext uri="{FF2B5EF4-FFF2-40B4-BE49-F238E27FC236}">
                <a16:creationId xmlns:a16="http://schemas.microsoft.com/office/drawing/2014/main" id="{33BF2E04-DF6F-449E-93F8-9937424C6EE6}"/>
              </a:ext>
            </a:extLst>
          </p:cNvPr>
          <p:cNvSpPr/>
          <p:nvPr/>
        </p:nvSpPr>
        <p:spPr>
          <a:xfrm rot="3173424">
            <a:off x="1770883" y="391953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0BB5ED1F-0DB0-4CD1-8A53-64AB97772B2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1446" y="3215172"/>
            <a:ext cx="1260000" cy="945000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E78CD447-21BB-486D-AA2A-54DA4BDBC804}"/>
              </a:ext>
            </a:extLst>
          </p:cNvPr>
          <p:cNvSpPr txBox="1"/>
          <p:nvPr/>
        </p:nvSpPr>
        <p:spPr>
          <a:xfrm>
            <a:off x="3922867" y="4083597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(%V)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Flowchart: Collate 72">
            <a:extLst>
              <a:ext uri="{FF2B5EF4-FFF2-40B4-BE49-F238E27FC236}">
                <a16:creationId xmlns:a16="http://schemas.microsoft.com/office/drawing/2014/main" id="{DF11A303-73BC-4352-8530-EBA574F8B053}"/>
              </a:ext>
            </a:extLst>
          </p:cNvPr>
          <p:cNvSpPr/>
          <p:nvPr/>
        </p:nvSpPr>
        <p:spPr>
          <a:xfrm rot="21115515">
            <a:off x="4969679" y="4366367"/>
            <a:ext cx="110370" cy="399465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2" name="Picture 71" descr="Chart, histogram&#10;&#10;Description automatically generated">
            <a:extLst>
              <a:ext uri="{FF2B5EF4-FFF2-40B4-BE49-F238E27FC236}">
                <a16:creationId xmlns:a16="http://schemas.microsoft.com/office/drawing/2014/main" id="{E43731F8-CE2B-4DA7-83EC-83228D6AE9F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5" y="5181787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4" name="Flowchart: Collate 73">
            <a:extLst>
              <a:ext uri="{FF2B5EF4-FFF2-40B4-BE49-F238E27FC236}">
                <a16:creationId xmlns:a16="http://schemas.microsoft.com/office/drawing/2014/main" id="{8634307B-B894-46FA-AD2B-E8A748537941}"/>
              </a:ext>
            </a:extLst>
          </p:cNvPr>
          <p:cNvSpPr/>
          <p:nvPr/>
        </p:nvSpPr>
        <p:spPr>
          <a:xfrm rot="5025691">
            <a:off x="2059051" y="4881273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47FE573D-C418-40AA-9E52-B4DCF2F3E521}"/>
              </a:ext>
            </a:extLst>
          </p:cNvPr>
          <p:cNvSpPr txBox="1"/>
          <p:nvPr/>
        </p:nvSpPr>
        <p:spPr>
          <a:xfrm>
            <a:off x="1677917" y="4910240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</p:spTree>
    <p:extLst>
      <p:ext uri="{BB962C8B-B14F-4D97-AF65-F5344CB8AC3E}">
        <p14:creationId xmlns:p14="http://schemas.microsoft.com/office/powerpoint/2010/main" val="1003303583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2F4674-B66E-4FA9-8961-00A866387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63" y="1198895"/>
            <a:ext cx="5760000" cy="46804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nodes</a:t>
            </a:r>
            <a:r>
              <a:rPr lang="it-IT" dirty="0"/>
              <a:t>)+</a:t>
            </a:r>
            <a:r>
              <a:rPr lang="it-IT" dirty="0" err="1"/>
              <a:t>distance+rank+m_v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95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316376" y="1341765"/>
            <a:ext cx="3501019" cy="116955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Lenth</a:t>
            </a:r>
            <a:r>
              <a:rPr lang="it-IT" sz="1400" dirty="0"/>
              <a:t>(</a:t>
            </a:r>
            <a:r>
              <a:rPr lang="it-IT" sz="1400" dirty="0" err="1"/>
              <a:t>node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(**).Coef=0.2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M_V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(***).Coef=-0.91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511316"/>
            <a:ext cx="2675721" cy="104960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605193" y="3036119"/>
            <a:ext cx="1214098" cy="107580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AIC=236.03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</a:t>
            </a:r>
            <a:r>
              <a:rPr lang="it-IT" dirty="0" err="1"/>
              <a:t>distance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3500138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4D8F3E-780A-404E-9CCE-F182AAA63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63" y="1198895"/>
            <a:ext cx="5760000" cy="44744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nodes</a:t>
            </a:r>
            <a:r>
              <a:rPr lang="it-IT" dirty="0"/>
              <a:t>)+</a:t>
            </a:r>
            <a:r>
              <a:rPr lang="it-IT" dirty="0" err="1"/>
              <a:t>rank+m_v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96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316376" y="1341765"/>
            <a:ext cx="3501019" cy="95410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Lenth</a:t>
            </a:r>
            <a:r>
              <a:rPr lang="it-IT" sz="1400" dirty="0"/>
              <a:t>(</a:t>
            </a:r>
            <a:r>
              <a:rPr lang="it-IT" sz="1400" dirty="0" err="1"/>
              <a:t>node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(***).Coef=0.2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M_V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(***).Coef=-0.92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295872"/>
            <a:ext cx="2675721" cy="126505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640656" y="3100754"/>
            <a:ext cx="1214098" cy="74087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AIC=234.09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</a:t>
            </a:r>
            <a:r>
              <a:rPr lang="it-IT" dirty="0" err="1"/>
              <a:t>length_node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278889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D2C31A6-B871-4CBF-B346-899B9DA70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63" y="1228684"/>
            <a:ext cx="5760000" cy="36710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 </a:t>
            </a:r>
            <a:r>
              <a:rPr lang="it-IT" dirty="0" err="1"/>
              <a:t>rank+m_v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97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316376" y="1341765"/>
            <a:ext cx="3501019" cy="73866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(cm)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(**).Coef=0.16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M_V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(***).Coef=-0.9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2080429"/>
            <a:ext cx="2675721" cy="148049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213178" y="2851630"/>
            <a:ext cx="895417" cy="49824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AIC=234.73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285892" y="3100754"/>
            <a:ext cx="3053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 </a:t>
            </a:r>
            <a:r>
              <a:rPr lang="it-IT" dirty="0" err="1"/>
              <a:t>remove</a:t>
            </a:r>
            <a:r>
              <a:rPr lang="it-IT" dirty="0"/>
              <a:t> from the model </a:t>
            </a:r>
            <a:r>
              <a:rPr lang="it-IT" dirty="0" err="1"/>
              <a:t>length_cm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1607865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1BAF82-8540-41E2-B85A-C549E9D1B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55" y="1230835"/>
            <a:ext cx="5760000" cy="41951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 </a:t>
            </a:r>
            <a:r>
              <a:rPr lang="it-IT" dirty="0" err="1"/>
              <a:t>rank+m_v</a:t>
            </a:r>
            <a:endParaRPr lang="it-IT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98</a:t>
            </a:fld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B6175-2A5E-471F-A4BD-B61BA4279FDD}"/>
              </a:ext>
            </a:extLst>
          </p:cNvPr>
          <p:cNvSpPr txBox="1"/>
          <p:nvPr/>
        </p:nvSpPr>
        <p:spPr>
          <a:xfrm>
            <a:off x="6316376" y="1341765"/>
            <a:ext cx="3501019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(**).Coef=0.16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M_V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(***).Coef=-0.9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391165" y="1864985"/>
            <a:ext cx="2675721" cy="169593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686356" y="3174795"/>
            <a:ext cx="1214990" cy="49824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838200" y="6010363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AIC=234.07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2125318" y="6034065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7731342" y="2256667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Permute </a:t>
            </a:r>
            <a:r>
              <a:rPr lang="it-IT" dirty="0" err="1"/>
              <a:t>rank</a:t>
            </a:r>
            <a:endParaRPr lang="it-IT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005C81-9FCC-4187-99FC-E75DB65C6B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8247" y="2628370"/>
            <a:ext cx="5760000" cy="273702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E8B93E7-019B-4D2A-B10F-9F2707FB57FD}"/>
              </a:ext>
            </a:extLst>
          </p:cNvPr>
          <p:cNvSpPr txBox="1"/>
          <p:nvPr/>
        </p:nvSpPr>
        <p:spPr>
          <a:xfrm>
            <a:off x="6660616" y="5419050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0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0%</a:t>
            </a:r>
          </a:p>
        </p:txBody>
      </p:sp>
      <p:sp>
        <p:nvSpPr>
          <p:cNvPr id="24" name="Smiley Face 23">
            <a:extLst>
              <a:ext uri="{FF2B5EF4-FFF2-40B4-BE49-F238E27FC236}">
                <a16:creationId xmlns:a16="http://schemas.microsoft.com/office/drawing/2014/main" id="{82358D6D-C99F-477C-961E-5EB833498CBB}"/>
              </a:ext>
            </a:extLst>
          </p:cNvPr>
          <p:cNvSpPr/>
          <p:nvPr/>
        </p:nvSpPr>
        <p:spPr>
          <a:xfrm>
            <a:off x="6314784" y="5652499"/>
            <a:ext cx="345831" cy="369331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6133766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(1=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present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0=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absent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), from V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buds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related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parent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PROLEPTIC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shoots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18624" y="-13113"/>
            <a:ext cx="2400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 w="0"/>
                <a:solidFill>
                  <a:srgbClr val="FF66FF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From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4384598" y="247509"/>
            <a:ext cx="526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~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rank+m+v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2E573-C453-4823-AD89-0C4DDA2741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6795" y="116500"/>
            <a:ext cx="2319042" cy="17392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A137D6-C47B-4F60-9626-A25970C9E47E}"/>
              </a:ext>
            </a:extLst>
          </p:cNvPr>
          <p:cNvSpPr/>
          <p:nvPr/>
        </p:nvSpPr>
        <p:spPr>
          <a:xfrm>
            <a:off x="9915521" y="1341765"/>
            <a:ext cx="417471" cy="23127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99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Chart, bar chart, histogram&#10;&#10;Description automatically generated">
            <a:extLst>
              <a:ext uri="{FF2B5EF4-FFF2-40B4-BE49-F238E27FC236}">
                <a16:creationId xmlns:a16="http://schemas.microsoft.com/office/drawing/2014/main" id="{6386ADE0-801F-4A87-A330-656E9F48BF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456" y="1935825"/>
            <a:ext cx="5355541" cy="401665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 descr="Chart, histogram&#10;&#10;Description automatically generated">
            <a:extLst>
              <a:ext uri="{FF2B5EF4-FFF2-40B4-BE49-F238E27FC236}">
                <a16:creationId xmlns:a16="http://schemas.microsoft.com/office/drawing/2014/main" id="{D46DA938-6A25-4020-9378-1270433D6C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840" y="1935824"/>
            <a:ext cx="5355542" cy="401665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2C3D176-7BA2-42B9-804B-EFFB1450CB76}"/>
              </a:ext>
            </a:extLst>
          </p:cNvPr>
          <p:cNvSpPr txBox="1"/>
          <p:nvPr/>
        </p:nvSpPr>
        <p:spPr>
          <a:xfrm>
            <a:off x="5085396" y="1494053"/>
            <a:ext cx="4641399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There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just 1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shoot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with 9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buds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(4V+5M). Of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those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5, just 1 burst (0.2)</a:t>
            </a:r>
          </a:p>
        </p:txBody>
      </p:sp>
    </p:spTree>
    <p:extLst>
      <p:ext uri="{BB962C8B-B14F-4D97-AF65-F5344CB8AC3E}">
        <p14:creationId xmlns:p14="http://schemas.microsoft.com/office/powerpoint/2010/main" val="6404501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7914</Words>
  <Application>Microsoft Office PowerPoint</Application>
  <PresentationFormat>Widescreen</PresentationFormat>
  <Paragraphs>1077</Paragraphs>
  <Slides>101</Slides>
  <Notes>0</Notes>
  <HiddenSlides>9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101</vt:i4>
      </vt:variant>
    </vt:vector>
  </HeadingPairs>
  <TitlesOfParts>
    <vt:vector size="106" baseType="lpstr">
      <vt:lpstr>Arial</vt:lpstr>
      <vt:lpstr>Arial Narrow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 Grisafi</dc:creator>
  <cp:lastModifiedBy>Franci Grisafi</cp:lastModifiedBy>
  <cp:revision>124</cp:revision>
  <dcterms:created xsi:type="dcterms:W3CDTF">2022-01-26T08:17:53Z</dcterms:created>
  <dcterms:modified xsi:type="dcterms:W3CDTF">2022-03-21T09:58:56Z</dcterms:modified>
</cp:coreProperties>
</file>

<file path=docProps/thumbnail.jpeg>
</file>